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8288000" cy="10287000"/>
  <p:notesSz cx="6858000" cy="9144000"/>
  <p:embeddedFontLst>
    <p:embeddedFont>
      <p:font typeface="Arimo Bold" charset="1" panose="020B0704020202020204"/>
      <p:regular r:id="rId55"/>
    </p:embeddedFont>
    <p:embeddedFont>
      <p:font typeface="Arimo" charset="1" panose="020B060402020202020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notesMasters/notesMaster1.xml" Type="http://schemas.openxmlformats.org/officeDocument/2006/relationships/notesMaster"/><Relationship Id="rId53" Target="theme/theme2.xml" Type="http://schemas.openxmlformats.org/officeDocument/2006/relationships/theme"/><Relationship Id="rId54" Target="notesSlides/notesSlide1.xml" Type="http://schemas.openxmlformats.org/officeDocument/2006/relationships/notesSlide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notesSlides/notesSlide2.xml" Type="http://schemas.openxmlformats.org/officeDocument/2006/relationships/notesSlide"/><Relationship Id="rId58" Target="notesSlides/notesSlide3.xml" Type="http://schemas.openxmlformats.org/officeDocument/2006/relationships/notesSlide"/><Relationship Id="rId59" Target="notesSlides/notesSlide4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5.xml" Type="http://schemas.openxmlformats.org/officeDocument/2006/relationships/notesSlide"/><Relationship Id="rId61" Target="notesSlides/notesSlide6.xml" Type="http://schemas.openxmlformats.org/officeDocument/2006/relationships/notesSlide"/><Relationship Id="rId62" Target="notesSlides/notesSlide7.xml" Type="http://schemas.openxmlformats.org/officeDocument/2006/relationships/notesSlide"/><Relationship Id="rId63" Target="notesSlides/notesSlide8.xml" Type="http://schemas.openxmlformats.org/officeDocument/2006/relationships/notesSlide"/><Relationship Id="rId64" Target="notesSlides/notesSlide9.xml" Type="http://schemas.openxmlformats.org/officeDocument/2006/relationships/notesSlide"/><Relationship Id="rId65" Target="notesSlides/notesSlide10.xml" Type="http://schemas.openxmlformats.org/officeDocument/2006/relationships/notesSlide"/><Relationship Id="rId66" Target="notesSlides/notesSlide11.xml" Type="http://schemas.openxmlformats.org/officeDocument/2006/relationships/notesSlide"/><Relationship Id="rId67" Target="notesSlides/notesSlide12.xml" Type="http://schemas.openxmlformats.org/officeDocument/2006/relationships/notesSlide"/><Relationship Id="rId68" Target="notesSlides/notesSlide13.xml" Type="http://schemas.openxmlformats.org/officeDocument/2006/relationships/notesSlide"/><Relationship Id="rId69" Target="notesSlides/notesSlide14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5.xml" Type="http://schemas.openxmlformats.org/officeDocument/2006/relationships/notesSlide"/><Relationship Id="rId71" Target="notesSlides/notesSlide16.xml" Type="http://schemas.openxmlformats.org/officeDocument/2006/relationships/notesSlide"/><Relationship Id="rId72" Target="notesSlides/notesSlide17.xml" Type="http://schemas.openxmlformats.org/officeDocument/2006/relationships/notesSlide"/><Relationship Id="rId73" Target="notesSlides/notesSlide18.xml" Type="http://schemas.openxmlformats.org/officeDocument/2006/relationships/notesSlide"/><Relationship Id="rId74" Target="notesSlides/notesSlide19.xml" Type="http://schemas.openxmlformats.org/officeDocument/2006/relationships/notesSlide"/><Relationship Id="rId75" Target="notesSlides/notesSlide20.xml" Type="http://schemas.openxmlformats.org/officeDocument/2006/relationships/notesSlide"/><Relationship Id="rId76" Target="notesSlides/notesSlide21.xml" Type="http://schemas.openxmlformats.org/officeDocument/2006/relationships/notesSlide"/><Relationship Id="rId77" Target="notesSlides/notesSlide22.xml" Type="http://schemas.openxmlformats.org/officeDocument/2006/relationships/notesSlide"/><Relationship Id="rId78" Target="notesSlides/notesSlide23.xml" Type="http://schemas.openxmlformats.org/officeDocument/2006/relationships/notesSlide"/><Relationship Id="rId79" Target="notesSlides/notesSlide24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25.xml" Type="http://schemas.openxmlformats.org/officeDocument/2006/relationships/notesSlide"/><Relationship Id="rId81" Target="notesSlides/notesSlide26.xml" Type="http://schemas.openxmlformats.org/officeDocument/2006/relationships/notesSlide"/><Relationship Id="rId82" Target="notesSlides/notesSlide27.xml" Type="http://schemas.openxmlformats.org/officeDocument/2006/relationships/notesSlide"/><Relationship Id="rId83" Target="notesSlides/notesSlide28.xml" Type="http://schemas.openxmlformats.org/officeDocument/2006/relationships/notesSlide"/><Relationship Id="rId84" Target="notesSlides/notesSlide29.xml" Type="http://schemas.openxmlformats.org/officeDocument/2006/relationships/notesSlide"/><Relationship Id="rId85" Target="notesSlides/notesSlide30.xml" Type="http://schemas.openxmlformats.org/officeDocument/2006/relationships/notesSlide"/><Relationship Id="rId86" Target="notesSlides/notesSlide31.xml" Type="http://schemas.openxmlformats.org/officeDocument/2006/relationships/notesSlide"/><Relationship Id="rId87" Target="notesSlides/notesSlide32.xml" Type="http://schemas.openxmlformats.org/officeDocument/2006/relationships/notesSlide"/><Relationship Id="rId88" Target="notesSlides/notesSlide33.xml" Type="http://schemas.openxmlformats.org/officeDocument/2006/relationships/notesSlide"/><Relationship Id="rId89" Target="notesSlides/notesSlide34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35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74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86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8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../media/image9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../media/image9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Relationship Id="rId4" Target="../media/image9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92.pn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9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94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98.pn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103.pn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svg" Type="http://schemas.openxmlformats.org/officeDocument/2006/relationships/image"/><Relationship Id="rId11" Target="../media/image112.png" Type="http://schemas.openxmlformats.org/officeDocument/2006/relationships/image"/><Relationship Id="rId12" Target="../media/image113.svg" Type="http://schemas.openxmlformats.org/officeDocument/2006/relationships/image"/><Relationship Id="rId13" Target="../media/image114.png" Type="http://schemas.openxmlformats.org/officeDocument/2006/relationships/image"/><Relationship Id="rId2" Target="../notesSlides/notesSlide23.xml" Type="http://schemas.openxmlformats.org/officeDocument/2006/relationships/notesSlide"/><Relationship Id="rId3" Target="../media/image104.png" Type="http://schemas.openxmlformats.org/officeDocument/2006/relationships/image"/><Relationship Id="rId4" Target="../media/image105.svg" Type="http://schemas.openxmlformats.org/officeDocument/2006/relationships/image"/><Relationship Id="rId5" Target="../media/image106.png" Type="http://schemas.openxmlformats.org/officeDocument/2006/relationships/image"/><Relationship Id="rId6" Target="../media/image107.svg" Type="http://schemas.openxmlformats.org/officeDocument/2006/relationships/image"/><Relationship Id="rId7" Target="../media/image108.png" Type="http://schemas.openxmlformats.org/officeDocument/2006/relationships/image"/><Relationship Id="rId8" Target="../media/image109.sv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2.svg" Type="http://schemas.openxmlformats.org/officeDocument/2006/relationships/image"/><Relationship Id="rId2" Target="../notesSlides/notesSlide24.xml" Type="http://schemas.openxmlformats.org/officeDocument/2006/relationships/notesSlide"/><Relationship Id="rId3" Target="../media/image115.png" Type="http://schemas.openxmlformats.org/officeDocument/2006/relationships/image"/><Relationship Id="rId4" Target="../media/image116.svg" Type="http://schemas.openxmlformats.org/officeDocument/2006/relationships/image"/><Relationship Id="rId5" Target="../media/image117.png" Type="http://schemas.openxmlformats.org/officeDocument/2006/relationships/image"/><Relationship Id="rId6" Target="../media/image118.svg" Type="http://schemas.openxmlformats.org/officeDocument/2006/relationships/image"/><Relationship Id="rId7" Target="../media/image119.png" Type="http://schemas.openxmlformats.org/officeDocument/2006/relationships/image"/><Relationship Id="rId8" Target="../media/image120.svg" Type="http://schemas.openxmlformats.org/officeDocument/2006/relationships/image"/><Relationship Id="rId9" Target="../media/image12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0.svg" Type="http://schemas.openxmlformats.org/officeDocument/2006/relationships/image"/><Relationship Id="rId11" Target="../media/image131.png" Type="http://schemas.openxmlformats.org/officeDocument/2006/relationships/image"/><Relationship Id="rId12" Target="../media/image132.svg" Type="http://schemas.openxmlformats.org/officeDocument/2006/relationships/image"/><Relationship Id="rId13" Target="../media/image133.png" Type="http://schemas.openxmlformats.org/officeDocument/2006/relationships/image"/><Relationship Id="rId14" Target="../media/image134.svg" Type="http://schemas.openxmlformats.org/officeDocument/2006/relationships/image"/><Relationship Id="rId15" Target="../media/image135.png" Type="http://schemas.openxmlformats.org/officeDocument/2006/relationships/image"/><Relationship Id="rId16" Target="../media/image136.png" Type="http://schemas.openxmlformats.org/officeDocument/2006/relationships/image"/><Relationship Id="rId2" Target="../notesSlides/notesSlide25.xml" Type="http://schemas.openxmlformats.org/officeDocument/2006/relationships/notesSlide"/><Relationship Id="rId3" Target="../media/image123.png" Type="http://schemas.openxmlformats.org/officeDocument/2006/relationships/image"/><Relationship Id="rId4" Target="../media/image124.svg" Type="http://schemas.openxmlformats.org/officeDocument/2006/relationships/image"/><Relationship Id="rId5" Target="../media/image125.png" Type="http://schemas.openxmlformats.org/officeDocument/2006/relationships/image"/><Relationship Id="rId6" Target="../media/image126.svg" Type="http://schemas.openxmlformats.org/officeDocument/2006/relationships/image"/><Relationship Id="rId7" Target="../media/image127.png" Type="http://schemas.openxmlformats.org/officeDocument/2006/relationships/image"/><Relationship Id="rId8" Target="../media/image128.svg" Type="http://schemas.openxmlformats.org/officeDocument/2006/relationships/image"/><Relationship Id="rId9" Target="../media/image12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notesSlides/notesSlide26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4.svg" Type="http://schemas.openxmlformats.org/officeDocument/2006/relationships/image"/><Relationship Id="rId11" Target="../media/image145.png" Type="http://schemas.openxmlformats.org/officeDocument/2006/relationships/image"/><Relationship Id="rId12" Target="../media/image146.svg" Type="http://schemas.openxmlformats.org/officeDocument/2006/relationships/image"/><Relationship Id="rId13" Target="../media/image147.png" Type="http://schemas.openxmlformats.org/officeDocument/2006/relationships/image"/><Relationship Id="rId2" Target="../notesSlides/notesSlide27.xml" Type="http://schemas.openxmlformats.org/officeDocument/2006/relationships/notesSlide"/><Relationship Id="rId3" Target="../media/image137.png" Type="http://schemas.openxmlformats.org/officeDocument/2006/relationships/image"/><Relationship Id="rId4" Target="../media/image138.svg" Type="http://schemas.openxmlformats.org/officeDocument/2006/relationships/image"/><Relationship Id="rId5" Target="../media/image139.png" Type="http://schemas.openxmlformats.org/officeDocument/2006/relationships/image"/><Relationship Id="rId6" Target="../media/image140.svg" Type="http://schemas.openxmlformats.org/officeDocument/2006/relationships/image"/><Relationship Id="rId7" Target="../media/image141.png" Type="http://schemas.openxmlformats.org/officeDocument/2006/relationships/image"/><Relationship Id="rId8" Target="../media/image142.svg" Type="http://schemas.openxmlformats.org/officeDocument/2006/relationships/image"/><Relationship Id="rId9" Target="../media/image14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5.svg" Type="http://schemas.openxmlformats.org/officeDocument/2006/relationships/image"/><Relationship Id="rId11" Target="../media/image143.png" Type="http://schemas.openxmlformats.org/officeDocument/2006/relationships/image"/><Relationship Id="rId12" Target="../media/image144.svg" Type="http://schemas.openxmlformats.org/officeDocument/2006/relationships/image"/><Relationship Id="rId2" Target="../notesSlides/notesSlide28.xml" Type="http://schemas.openxmlformats.org/officeDocument/2006/relationships/notesSlide"/><Relationship Id="rId3" Target="../media/image148.png" Type="http://schemas.openxmlformats.org/officeDocument/2006/relationships/image"/><Relationship Id="rId4" Target="../media/image149.svg" Type="http://schemas.openxmlformats.org/officeDocument/2006/relationships/image"/><Relationship Id="rId5" Target="../media/image150.png" Type="http://schemas.openxmlformats.org/officeDocument/2006/relationships/image"/><Relationship Id="rId6" Target="../media/image151.svg" Type="http://schemas.openxmlformats.org/officeDocument/2006/relationships/image"/><Relationship Id="rId7" Target="../media/image152.png" Type="http://schemas.openxmlformats.org/officeDocument/2006/relationships/image"/><Relationship Id="rId8" Target="../media/image153.svg" Type="http://schemas.openxmlformats.org/officeDocument/2006/relationships/image"/><Relationship Id="rId9" Target="../media/image15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3.svg" Type="http://schemas.openxmlformats.org/officeDocument/2006/relationships/image"/><Relationship Id="rId2" Target="../notesSlides/notesSlide29.xml" Type="http://schemas.openxmlformats.org/officeDocument/2006/relationships/notesSlide"/><Relationship Id="rId3" Target="../media/image156.png" Type="http://schemas.openxmlformats.org/officeDocument/2006/relationships/image"/><Relationship Id="rId4" Target="../media/image157.svg" Type="http://schemas.openxmlformats.org/officeDocument/2006/relationships/image"/><Relationship Id="rId5" Target="../media/image158.png" Type="http://schemas.openxmlformats.org/officeDocument/2006/relationships/image"/><Relationship Id="rId6" Target="../media/image159.svg" Type="http://schemas.openxmlformats.org/officeDocument/2006/relationships/image"/><Relationship Id="rId7" Target="../media/image160.png" Type="http://schemas.openxmlformats.org/officeDocument/2006/relationships/image"/><Relationship Id="rId8" Target="../media/image161.png" Type="http://schemas.openxmlformats.org/officeDocument/2006/relationships/image"/><Relationship Id="rId9" Target="../media/image16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64.png" Type="http://schemas.openxmlformats.org/officeDocument/2006/relationships/image"/><Relationship Id="rId4" Target="../media/image165.svg" Type="http://schemas.openxmlformats.org/officeDocument/2006/relationships/image"/><Relationship Id="rId5" Target="../media/image166.png" Type="http://schemas.openxmlformats.org/officeDocument/2006/relationships/image"/><Relationship Id="rId6" Target="../media/image167.svg" Type="http://schemas.openxmlformats.org/officeDocument/2006/relationships/image"/><Relationship Id="rId7" Target="../media/image16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15.png" Type="http://schemas.openxmlformats.org/officeDocument/2006/relationships/image"/><Relationship Id="rId4" Target="../media/image116.svg" Type="http://schemas.openxmlformats.org/officeDocument/2006/relationships/image"/><Relationship Id="rId5" Target="../media/image117.png" Type="http://schemas.openxmlformats.org/officeDocument/2006/relationships/image"/><Relationship Id="rId6" Target="../media/image118.svg" Type="http://schemas.openxmlformats.org/officeDocument/2006/relationships/image"/><Relationship Id="rId7" Target="../media/image16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158.png" Type="http://schemas.openxmlformats.org/officeDocument/2006/relationships/image"/><Relationship Id="rId4" Target="../media/image159.svg" Type="http://schemas.openxmlformats.org/officeDocument/2006/relationships/image"/><Relationship Id="rId5" Target="../media/image170.png" Type="http://schemas.openxmlformats.org/officeDocument/2006/relationships/image"/><Relationship Id="rId6" Target="../media/image171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notesSlides/notesSlide33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9.svg" Type="http://schemas.openxmlformats.org/officeDocument/2006/relationships/image"/><Relationship Id="rId11" Target="../media/image180.png" Type="http://schemas.openxmlformats.org/officeDocument/2006/relationships/image"/><Relationship Id="rId12" Target="../media/image181.svg" Type="http://schemas.openxmlformats.org/officeDocument/2006/relationships/image"/><Relationship Id="rId13" Target="../media/image182.png" Type="http://schemas.openxmlformats.org/officeDocument/2006/relationships/image"/><Relationship Id="rId14" Target="../media/image183.svg" Type="http://schemas.openxmlformats.org/officeDocument/2006/relationships/image"/><Relationship Id="rId15" Target="../media/image184.png" Type="http://schemas.openxmlformats.org/officeDocument/2006/relationships/image"/><Relationship Id="rId16" Target="../media/image185.svg" Type="http://schemas.openxmlformats.org/officeDocument/2006/relationships/image"/><Relationship Id="rId17" Target="../media/image186.png" Type="http://schemas.openxmlformats.org/officeDocument/2006/relationships/image"/><Relationship Id="rId18" Target="../media/image187.svg" Type="http://schemas.openxmlformats.org/officeDocument/2006/relationships/image"/><Relationship Id="rId19" Target="../media/image188.png" Type="http://schemas.openxmlformats.org/officeDocument/2006/relationships/image"/><Relationship Id="rId2" Target="../notesSlides/notesSlide34.xml" Type="http://schemas.openxmlformats.org/officeDocument/2006/relationships/notesSlide"/><Relationship Id="rId20" Target="../media/image189.svg" Type="http://schemas.openxmlformats.org/officeDocument/2006/relationships/image"/><Relationship Id="rId21" Target="../media/image190.png" Type="http://schemas.openxmlformats.org/officeDocument/2006/relationships/image"/><Relationship Id="rId22" Target="../media/image191.svg" Type="http://schemas.openxmlformats.org/officeDocument/2006/relationships/image"/><Relationship Id="rId3" Target="../media/image172.png" Type="http://schemas.openxmlformats.org/officeDocument/2006/relationships/image"/><Relationship Id="rId4" Target="../media/image173.svg" Type="http://schemas.openxmlformats.org/officeDocument/2006/relationships/image"/><Relationship Id="rId5" Target="../media/image174.png" Type="http://schemas.openxmlformats.org/officeDocument/2006/relationships/image"/><Relationship Id="rId6" Target="../media/image175.svg" Type="http://schemas.openxmlformats.org/officeDocument/2006/relationships/image"/><Relationship Id="rId7" Target="../media/image176.png" Type="http://schemas.openxmlformats.org/officeDocument/2006/relationships/image"/><Relationship Id="rId8" Target="../media/image177.svg" Type="http://schemas.openxmlformats.org/officeDocument/2006/relationships/image"/><Relationship Id="rId9" Target="../media/image17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7.svg" Type="http://schemas.openxmlformats.org/officeDocument/2006/relationships/image"/><Relationship Id="rId11" Target="../media/image198.png" Type="http://schemas.openxmlformats.org/officeDocument/2006/relationships/image"/><Relationship Id="rId12" Target="../media/image199.svg" Type="http://schemas.openxmlformats.org/officeDocument/2006/relationships/image"/><Relationship Id="rId2" Target="../notesSlides/notesSlide35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92.png" Type="http://schemas.openxmlformats.org/officeDocument/2006/relationships/image"/><Relationship Id="rId6" Target="../media/image193.svg" Type="http://schemas.openxmlformats.org/officeDocument/2006/relationships/image"/><Relationship Id="rId7" Target="../media/image194.png" Type="http://schemas.openxmlformats.org/officeDocument/2006/relationships/image"/><Relationship Id="rId8" Target="../media/image195.svg" Type="http://schemas.openxmlformats.org/officeDocument/2006/relationships/image"/><Relationship Id="rId9" Target="../media/image19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62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8700" y="784996"/>
            <a:ext cx="8222842" cy="8717006"/>
          </a:xfrm>
          <a:custGeom>
            <a:avLst/>
            <a:gdLst/>
            <a:ahLst/>
            <a:cxnLst/>
            <a:rect r="r" b="b" t="t" l="l"/>
            <a:pathLst>
              <a:path h="8717006" w="8222842">
                <a:moveTo>
                  <a:pt x="0" y="0"/>
                </a:moveTo>
                <a:lnTo>
                  <a:pt x="8222842" y="0"/>
                </a:lnTo>
                <a:lnTo>
                  <a:pt x="8222842" y="8717006"/>
                </a:lnTo>
                <a:lnTo>
                  <a:pt x="0" y="8717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5236" y="3833902"/>
            <a:ext cx="7412742" cy="6453098"/>
          </a:xfrm>
          <a:custGeom>
            <a:avLst/>
            <a:gdLst/>
            <a:ahLst/>
            <a:cxnLst/>
            <a:rect r="r" b="b" t="t" l="l"/>
            <a:pathLst>
              <a:path h="6453098" w="7412742">
                <a:moveTo>
                  <a:pt x="0" y="0"/>
                </a:moveTo>
                <a:lnTo>
                  <a:pt x="7412742" y="0"/>
                </a:lnTo>
                <a:lnTo>
                  <a:pt x="7412742" y="6453098"/>
                </a:lnTo>
                <a:lnTo>
                  <a:pt x="0" y="6453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02025" y="-216875"/>
            <a:ext cx="8408330" cy="2409950"/>
          </a:xfrm>
          <a:custGeom>
            <a:avLst/>
            <a:gdLst/>
            <a:ahLst/>
            <a:cxnLst/>
            <a:rect r="r" b="b" t="t" l="l"/>
            <a:pathLst>
              <a:path h="2409950" w="8408330">
                <a:moveTo>
                  <a:pt x="0" y="0"/>
                </a:moveTo>
                <a:lnTo>
                  <a:pt x="8408330" y="0"/>
                </a:lnTo>
                <a:lnTo>
                  <a:pt x="8408330" y="2409950"/>
                </a:lnTo>
                <a:lnTo>
                  <a:pt x="0" y="2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0566" y="2183564"/>
            <a:ext cx="742100" cy="1071596"/>
          </a:xfrm>
          <a:custGeom>
            <a:avLst/>
            <a:gdLst/>
            <a:ahLst/>
            <a:cxnLst/>
            <a:rect r="r" b="b" t="t" l="l"/>
            <a:pathLst>
              <a:path h="1071596" w="742100">
                <a:moveTo>
                  <a:pt x="0" y="0"/>
                </a:moveTo>
                <a:lnTo>
                  <a:pt x="742100" y="0"/>
                </a:lnTo>
                <a:lnTo>
                  <a:pt x="742100" y="1071596"/>
                </a:lnTo>
                <a:lnTo>
                  <a:pt x="0" y="10715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12040" y="5953948"/>
            <a:ext cx="10407670" cy="1576896"/>
            <a:chOff x="0" y="0"/>
            <a:chExt cx="13876893" cy="2102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08"/>
              <a:ext cx="13876910" cy="2101469"/>
            </a:xfrm>
            <a:custGeom>
              <a:avLst/>
              <a:gdLst/>
              <a:ahLst/>
              <a:cxnLst/>
              <a:rect r="r" b="b" t="t" l="l"/>
              <a:pathLst>
                <a:path h="2101469" w="13876910">
                  <a:moveTo>
                    <a:pt x="13876910" y="0"/>
                  </a:moveTo>
                  <a:lnTo>
                    <a:pt x="0" y="113538"/>
                  </a:lnTo>
                  <a:lnTo>
                    <a:pt x="551942" y="2101469"/>
                  </a:lnTo>
                  <a:lnTo>
                    <a:pt x="13588746" y="1814195"/>
                  </a:lnTo>
                  <a:lnTo>
                    <a:pt x="1387691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82900" y="1306331"/>
            <a:ext cx="10684200" cy="4961811"/>
            <a:chOff x="0" y="0"/>
            <a:chExt cx="14245600" cy="66157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600" cy="6615748"/>
            </a:xfrm>
            <a:custGeom>
              <a:avLst/>
              <a:gdLst/>
              <a:ahLst/>
              <a:cxnLst/>
              <a:rect r="r" b="b" t="t" l="l"/>
              <a:pathLst>
                <a:path h="6615748" w="14245600">
                  <a:moveTo>
                    <a:pt x="0" y="0"/>
                  </a:moveTo>
                  <a:lnTo>
                    <a:pt x="14245600" y="0"/>
                  </a:lnTo>
                  <a:lnTo>
                    <a:pt x="14245600" y="6615748"/>
                  </a:lnTo>
                  <a:lnTo>
                    <a:pt x="0" y="6615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245600" cy="66633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3200"/>
                </a:lnSpc>
              </a:pPr>
              <a:r>
                <a:rPr lang="en-US" b="true" sz="11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Sprint    Project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0264" y="7923010"/>
            <a:ext cx="8052684" cy="197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Zainab Alsaffar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Zainab Ahmed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Heba Alqassab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Hameeda Ebrahim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40264" y="6061670"/>
            <a:ext cx="10326836" cy="1318964"/>
            <a:chOff x="0" y="0"/>
            <a:chExt cx="13769115" cy="17586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69115" cy="1758619"/>
            </a:xfrm>
            <a:custGeom>
              <a:avLst/>
              <a:gdLst/>
              <a:ahLst/>
              <a:cxnLst/>
              <a:rect r="r" b="b" t="t" l="l"/>
              <a:pathLst>
                <a:path h="1758619" w="13769115">
                  <a:moveTo>
                    <a:pt x="0" y="0"/>
                  </a:moveTo>
                  <a:lnTo>
                    <a:pt x="13769115" y="0"/>
                  </a:lnTo>
                  <a:lnTo>
                    <a:pt x="13769115" y="1758619"/>
                  </a:lnTo>
                  <a:lnTo>
                    <a:pt x="0" y="1758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3769115" cy="17871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Sense Company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40264" y="641294"/>
            <a:ext cx="5888814" cy="66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DAB-16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779825" y="5205735"/>
            <a:ext cx="3518500" cy="6701776"/>
          </a:xfrm>
          <a:custGeom>
            <a:avLst/>
            <a:gdLst/>
            <a:ahLst/>
            <a:cxnLst/>
            <a:rect r="r" b="b" t="t" l="l"/>
            <a:pathLst>
              <a:path h="6701776" w="3518500">
                <a:moveTo>
                  <a:pt x="0" y="0"/>
                </a:moveTo>
                <a:lnTo>
                  <a:pt x="3518500" y="0"/>
                </a:lnTo>
                <a:lnTo>
                  <a:pt x="3518500" y="6701776"/>
                </a:lnTo>
                <a:lnTo>
                  <a:pt x="0" y="6701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53811" y="2281511"/>
            <a:ext cx="8005489" cy="8005489"/>
          </a:xfrm>
          <a:custGeom>
            <a:avLst/>
            <a:gdLst/>
            <a:ahLst/>
            <a:cxnLst/>
            <a:rect r="r" b="b" t="t" l="l"/>
            <a:pathLst>
              <a:path h="8005489" w="8005489">
                <a:moveTo>
                  <a:pt x="0" y="0"/>
                </a:moveTo>
                <a:lnTo>
                  <a:pt x="8005489" y="0"/>
                </a:lnTo>
                <a:lnTo>
                  <a:pt x="8005489" y="8005489"/>
                </a:lnTo>
                <a:lnTo>
                  <a:pt x="0" y="8005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54620" y="8801150"/>
            <a:ext cx="7285050" cy="2971700"/>
          </a:xfrm>
          <a:custGeom>
            <a:avLst/>
            <a:gdLst/>
            <a:ahLst/>
            <a:cxnLst/>
            <a:rect r="r" b="b" t="t" l="l"/>
            <a:pathLst>
              <a:path h="2971700" w="7285050">
                <a:moveTo>
                  <a:pt x="0" y="0"/>
                </a:moveTo>
                <a:lnTo>
                  <a:pt x="7285050" y="0"/>
                </a:lnTo>
                <a:lnTo>
                  <a:pt x="7285050" y="2971700"/>
                </a:lnTo>
                <a:lnTo>
                  <a:pt x="0" y="29717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26450" y="1079000"/>
            <a:ext cx="15435000" cy="1226567"/>
            <a:chOff x="0" y="0"/>
            <a:chExt cx="20580000" cy="1635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Customers Distribution Across Regions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3340" y="3249344"/>
            <a:ext cx="3997800" cy="1012613"/>
            <a:chOff x="0" y="0"/>
            <a:chExt cx="5330400" cy="13501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0400" cy="1350151"/>
            </a:xfrm>
            <a:custGeom>
              <a:avLst/>
              <a:gdLst/>
              <a:ahLst/>
              <a:cxnLst/>
              <a:rect r="r" b="b" t="t" l="l"/>
              <a:pathLst>
                <a:path h="1350151" w="5330400">
                  <a:moveTo>
                    <a:pt x="0" y="0"/>
                  </a:moveTo>
                  <a:lnTo>
                    <a:pt x="5330400" y="0"/>
                  </a:lnTo>
                  <a:lnTo>
                    <a:pt x="5330400" y="1350151"/>
                  </a:lnTo>
                  <a:lnTo>
                    <a:pt x="0" y="13501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330400" cy="136920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999"/>
                </a:lnSpc>
              </a:pPr>
              <a:r>
                <a:rPr lang="en-US" b="true" sz="4999">
                  <a:solidFill>
                    <a:srgbClr val="146C3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Northeast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4007025"/>
            <a:ext cx="3997800" cy="1024200"/>
            <a:chOff x="0" y="0"/>
            <a:chExt cx="5330400" cy="1365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30400" cy="1365600"/>
            </a:xfrm>
            <a:custGeom>
              <a:avLst/>
              <a:gdLst/>
              <a:ahLst/>
              <a:cxnLst/>
              <a:rect r="r" b="b" t="t" l="l"/>
              <a:pathLst>
                <a:path h="1365600" w="5330400">
                  <a:moveTo>
                    <a:pt x="0" y="0"/>
                  </a:moveTo>
                  <a:lnTo>
                    <a:pt x="5330400" y="0"/>
                  </a:lnTo>
                  <a:lnTo>
                    <a:pt x="5330400" y="1365600"/>
                  </a:lnTo>
                  <a:lnTo>
                    <a:pt x="0" y="136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330400" cy="1384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399"/>
                </a:lnSpc>
              </a:pPr>
              <a:r>
                <a:rPr lang="en-US" b="true" sz="4499">
                  <a:solidFill>
                    <a:srgbClr val="146C3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65.9K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6250" y="6029383"/>
            <a:ext cx="3997800" cy="1022139"/>
            <a:chOff x="0" y="0"/>
            <a:chExt cx="5330400" cy="13628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0400" cy="1362852"/>
            </a:xfrm>
            <a:custGeom>
              <a:avLst/>
              <a:gdLst/>
              <a:ahLst/>
              <a:cxnLst/>
              <a:rect r="r" b="b" t="t" l="l"/>
              <a:pathLst>
                <a:path h="1362852" w="5330400">
                  <a:moveTo>
                    <a:pt x="0" y="0"/>
                  </a:moveTo>
                  <a:lnTo>
                    <a:pt x="5330400" y="0"/>
                  </a:lnTo>
                  <a:lnTo>
                    <a:pt x="5330400" y="1362852"/>
                  </a:lnTo>
                  <a:lnTo>
                    <a:pt x="0" y="1362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5330400" cy="13914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b="true" sz="5000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South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6250" y="6913050"/>
            <a:ext cx="3997800" cy="1024200"/>
            <a:chOff x="0" y="0"/>
            <a:chExt cx="5330400" cy="1365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30400" cy="1365600"/>
            </a:xfrm>
            <a:custGeom>
              <a:avLst/>
              <a:gdLst/>
              <a:ahLst/>
              <a:cxnLst/>
              <a:rect r="r" b="b" t="t" l="l"/>
              <a:pathLst>
                <a:path h="1365600" w="5330400">
                  <a:moveTo>
                    <a:pt x="0" y="0"/>
                  </a:moveTo>
                  <a:lnTo>
                    <a:pt x="5330400" y="0"/>
                  </a:lnTo>
                  <a:lnTo>
                    <a:pt x="5330400" y="1365600"/>
                  </a:lnTo>
                  <a:lnTo>
                    <a:pt x="0" y="136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5330400" cy="1394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400"/>
                </a:lnSpc>
              </a:pPr>
              <a:r>
                <a:rPr lang="en-US" b="true" sz="4500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1.7K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5456642" y="4324347"/>
            <a:ext cx="685820" cy="561006"/>
          </a:xfrm>
          <a:custGeom>
            <a:avLst/>
            <a:gdLst/>
            <a:ahLst/>
            <a:cxnLst/>
            <a:rect r="r" b="b" t="t" l="l"/>
            <a:pathLst>
              <a:path h="561006" w="685820">
                <a:moveTo>
                  <a:pt x="0" y="0"/>
                </a:moveTo>
                <a:lnTo>
                  <a:pt x="685820" y="0"/>
                </a:lnTo>
                <a:lnTo>
                  <a:pt x="685820" y="561006"/>
                </a:lnTo>
                <a:lnTo>
                  <a:pt x="0" y="561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10476" y="8342365"/>
            <a:ext cx="523854" cy="428517"/>
          </a:xfrm>
          <a:custGeom>
            <a:avLst/>
            <a:gdLst/>
            <a:ahLst/>
            <a:cxnLst/>
            <a:rect r="r" b="b" t="t" l="l"/>
            <a:pathLst>
              <a:path h="428517" w="523854">
                <a:moveTo>
                  <a:pt x="0" y="0"/>
                </a:moveTo>
                <a:lnTo>
                  <a:pt x="523855" y="0"/>
                </a:lnTo>
                <a:lnTo>
                  <a:pt x="523855" y="428516"/>
                </a:lnTo>
                <a:lnTo>
                  <a:pt x="0" y="428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081140" y="3446019"/>
            <a:ext cx="685820" cy="561006"/>
          </a:xfrm>
          <a:custGeom>
            <a:avLst/>
            <a:gdLst/>
            <a:ahLst/>
            <a:cxnLst/>
            <a:rect r="r" b="b" t="t" l="l"/>
            <a:pathLst>
              <a:path h="561006" w="685820">
                <a:moveTo>
                  <a:pt x="0" y="0"/>
                </a:moveTo>
                <a:lnTo>
                  <a:pt x="685820" y="0"/>
                </a:lnTo>
                <a:lnTo>
                  <a:pt x="685820" y="561006"/>
                </a:lnTo>
                <a:lnTo>
                  <a:pt x="0" y="561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5878954" y="3774543"/>
            <a:ext cx="9577688" cy="830307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5111735" y="6259950"/>
            <a:ext cx="685820" cy="561006"/>
          </a:xfrm>
          <a:custGeom>
            <a:avLst/>
            <a:gdLst/>
            <a:ahLst/>
            <a:cxnLst/>
            <a:rect r="r" b="b" t="t" l="l"/>
            <a:pathLst>
              <a:path h="561006" w="685820">
                <a:moveTo>
                  <a:pt x="0" y="0"/>
                </a:moveTo>
                <a:lnTo>
                  <a:pt x="685820" y="0"/>
                </a:lnTo>
                <a:lnTo>
                  <a:pt x="685820" y="561006"/>
                </a:lnTo>
                <a:lnTo>
                  <a:pt x="0" y="561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5949128" y="6540453"/>
            <a:ext cx="7561348" cy="201617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4620" y="8801150"/>
            <a:ext cx="7285050" cy="2971700"/>
          </a:xfrm>
          <a:custGeom>
            <a:avLst/>
            <a:gdLst/>
            <a:ahLst/>
            <a:cxnLst/>
            <a:rect r="r" b="b" t="t" l="l"/>
            <a:pathLst>
              <a:path h="2971700" w="7285050">
                <a:moveTo>
                  <a:pt x="0" y="0"/>
                </a:moveTo>
                <a:lnTo>
                  <a:pt x="7285050" y="0"/>
                </a:lnTo>
                <a:lnTo>
                  <a:pt x="7285050" y="2971700"/>
                </a:lnTo>
                <a:lnTo>
                  <a:pt x="0" y="2971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6756" y="0"/>
            <a:ext cx="15674487" cy="10186409"/>
          </a:xfrm>
          <a:custGeom>
            <a:avLst/>
            <a:gdLst/>
            <a:ahLst/>
            <a:cxnLst/>
            <a:rect r="r" b="b" t="t" l="l"/>
            <a:pathLst>
              <a:path h="10186409" w="15674487">
                <a:moveTo>
                  <a:pt x="0" y="0"/>
                </a:moveTo>
                <a:lnTo>
                  <a:pt x="15674488" y="0"/>
                </a:lnTo>
                <a:lnTo>
                  <a:pt x="15674488" y="10186409"/>
                </a:lnTo>
                <a:lnTo>
                  <a:pt x="0" y="10186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42144" y="310745"/>
            <a:ext cx="4150724" cy="3687192"/>
          </a:xfrm>
          <a:custGeom>
            <a:avLst/>
            <a:gdLst/>
            <a:ahLst/>
            <a:cxnLst/>
            <a:rect r="r" b="b" t="t" l="l"/>
            <a:pathLst>
              <a:path h="3687192" w="4150724">
                <a:moveTo>
                  <a:pt x="0" y="0"/>
                </a:moveTo>
                <a:lnTo>
                  <a:pt x="4150724" y="0"/>
                </a:lnTo>
                <a:lnTo>
                  <a:pt x="4150724" y="3687192"/>
                </a:lnTo>
                <a:lnTo>
                  <a:pt x="0" y="3687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59288" y="5429336"/>
            <a:ext cx="11311982" cy="1116446"/>
            <a:chOff x="0" y="0"/>
            <a:chExt cx="15082642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5081901" cy="1488186"/>
            </a:xfrm>
            <a:custGeom>
              <a:avLst/>
              <a:gdLst/>
              <a:ahLst/>
              <a:cxnLst/>
              <a:rect r="r" b="b" t="t" l="l"/>
              <a:pathLst>
                <a:path h="1488186" w="15081901">
                  <a:moveTo>
                    <a:pt x="0" y="0"/>
                  </a:moveTo>
                  <a:lnTo>
                    <a:pt x="166236" y="1488186"/>
                  </a:lnTo>
                  <a:lnTo>
                    <a:pt x="14681826" y="1398270"/>
                  </a:lnTo>
                  <a:lnTo>
                    <a:pt x="15081901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416731" y="3741218"/>
            <a:ext cx="11454539" cy="1839874"/>
            <a:chOff x="0" y="0"/>
            <a:chExt cx="15272719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72719" cy="2453165"/>
            </a:xfrm>
            <a:custGeom>
              <a:avLst/>
              <a:gdLst/>
              <a:ahLst/>
              <a:cxnLst/>
              <a:rect r="r" b="b" t="t" l="l"/>
              <a:pathLst>
                <a:path h="2453165" w="15272719">
                  <a:moveTo>
                    <a:pt x="0" y="0"/>
                  </a:moveTo>
                  <a:lnTo>
                    <a:pt x="15272719" y="0"/>
                  </a:lnTo>
                  <a:lnTo>
                    <a:pt x="15272719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272719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Behaviour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6473" y="8636885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254969" y="5143500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8000" y="0"/>
            <a:ext cx="15240000" cy="10287000"/>
          </a:xfrm>
          <a:custGeom>
            <a:avLst/>
            <a:gdLst/>
            <a:ahLst/>
            <a:cxnLst/>
            <a:rect r="r" b="b" t="t" l="l"/>
            <a:pathLst>
              <a:path h="10287000" w="15240000">
                <a:moveTo>
                  <a:pt x="0" y="0"/>
                </a:moveTo>
                <a:lnTo>
                  <a:pt x="15240000" y="0"/>
                </a:lnTo>
                <a:lnTo>
                  <a:pt x="15240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07363" y="-9525"/>
            <a:ext cx="1047327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Buyers Segments as Number of Customers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125" y="-57375"/>
            <a:ext cx="2634650" cy="1929100"/>
          </a:xfrm>
          <a:custGeom>
            <a:avLst/>
            <a:gdLst/>
            <a:ahLst/>
            <a:cxnLst/>
            <a:rect r="r" b="b" t="t" l="l"/>
            <a:pathLst>
              <a:path h="1929100" w="2634650">
                <a:moveTo>
                  <a:pt x="0" y="0"/>
                </a:moveTo>
                <a:lnTo>
                  <a:pt x="2634650" y="0"/>
                </a:lnTo>
                <a:lnTo>
                  <a:pt x="2634650" y="1929100"/>
                </a:lnTo>
                <a:lnTo>
                  <a:pt x="0" y="19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075" y="6848475"/>
            <a:ext cx="5298100" cy="3479950"/>
          </a:xfrm>
          <a:custGeom>
            <a:avLst/>
            <a:gdLst/>
            <a:ahLst/>
            <a:cxnLst/>
            <a:rect r="r" b="b" t="t" l="l"/>
            <a:pathLst>
              <a:path h="3479950" w="5298100">
                <a:moveTo>
                  <a:pt x="0" y="0"/>
                </a:moveTo>
                <a:lnTo>
                  <a:pt x="5298100" y="0"/>
                </a:lnTo>
                <a:lnTo>
                  <a:pt x="5298100" y="3479950"/>
                </a:lnTo>
                <a:lnTo>
                  <a:pt x="0" y="347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84721" y="3131039"/>
            <a:ext cx="1280650" cy="6224500"/>
          </a:xfrm>
          <a:custGeom>
            <a:avLst/>
            <a:gdLst/>
            <a:ahLst/>
            <a:cxnLst/>
            <a:rect r="r" b="b" t="t" l="l"/>
            <a:pathLst>
              <a:path h="6224500" w="1280650">
                <a:moveTo>
                  <a:pt x="0" y="0"/>
                </a:moveTo>
                <a:lnTo>
                  <a:pt x="1280650" y="0"/>
                </a:lnTo>
                <a:lnTo>
                  <a:pt x="1280650" y="6224500"/>
                </a:lnTo>
                <a:lnTo>
                  <a:pt x="0" y="622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8795" y="1238250"/>
            <a:ext cx="14946718" cy="8571056"/>
          </a:xfrm>
          <a:custGeom>
            <a:avLst/>
            <a:gdLst/>
            <a:ahLst/>
            <a:cxnLst/>
            <a:rect r="r" b="b" t="t" l="l"/>
            <a:pathLst>
              <a:path h="8571056" w="14946718">
                <a:moveTo>
                  <a:pt x="0" y="0"/>
                </a:moveTo>
                <a:lnTo>
                  <a:pt x="14946719" y="0"/>
                </a:lnTo>
                <a:lnTo>
                  <a:pt x="14946719" y="8571056"/>
                </a:lnTo>
                <a:lnTo>
                  <a:pt x="0" y="85710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76345" y="366847"/>
            <a:ext cx="9931115" cy="540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9"/>
              </a:lnSpc>
              <a:spcBef>
                <a:spcPct val="0"/>
              </a:spcBef>
            </a:pPr>
            <a:r>
              <a:rPr lang="en-US" b="true" sz="34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Loyal vs. Churned Customers Based on Orders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96859" y="7262171"/>
            <a:ext cx="1501345" cy="90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2.30% 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72471" y="7314559"/>
            <a:ext cx="1412751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r>
              <a:rPr lang="en-US" sz="29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.47% </a:t>
            </a:r>
          </a:p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Churned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125" y="-57375"/>
            <a:ext cx="2634650" cy="1929100"/>
          </a:xfrm>
          <a:custGeom>
            <a:avLst/>
            <a:gdLst/>
            <a:ahLst/>
            <a:cxnLst/>
            <a:rect r="r" b="b" t="t" l="l"/>
            <a:pathLst>
              <a:path h="1929100" w="2634650">
                <a:moveTo>
                  <a:pt x="0" y="0"/>
                </a:moveTo>
                <a:lnTo>
                  <a:pt x="2634650" y="0"/>
                </a:lnTo>
                <a:lnTo>
                  <a:pt x="2634650" y="1929100"/>
                </a:lnTo>
                <a:lnTo>
                  <a:pt x="0" y="19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075" y="6848475"/>
            <a:ext cx="5298100" cy="3479950"/>
          </a:xfrm>
          <a:custGeom>
            <a:avLst/>
            <a:gdLst/>
            <a:ahLst/>
            <a:cxnLst/>
            <a:rect r="r" b="b" t="t" l="l"/>
            <a:pathLst>
              <a:path h="3479950" w="5298100">
                <a:moveTo>
                  <a:pt x="0" y="0"/>
                </a:moveTo>
                <a:lnTo>
                  <a:pt x="5298100" y="0"/>
                </a:lnTo>
                <a:lnTo>
                  <a:pt x="5298100" y="3479950"/>
                </a:lnTo>
                <a:lnTo>
                  <a:pt x="0" y="347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84721" y="3131039"/>
            <a:ext cx="1280650" cy="6224500"/>
          </a:xfrm>
          <a:custGeom>
            <a:avLst/>
            <a:gdLst/>
            <a:ahLst/>
            <a:cxnLst/>
            <a:rect r="r" b="b" t="t" l="l"/>
            <a:pathLst>
              <a:path h="6224500" w="1280650">
                <a:moveTo>
                  <a:pt x="0" y="0"/>
                </a:moveTo>
                <a:lnTo>
                  <a:pt x="1280650" y="0"/>
                </a:lnTo>
                <a:lnTo>
                  <a:pt x="1280650" y="6224500"/>
                </a:lnTo>
                <a:lnTo>
                  <a:pt x="0" y="622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4525" y="1187356"/>
            <a:ext cx="14416679" cy="8351125"/>
          </a:xfrm>
          <a:custGeom>
            <a:avLst/>
            <a:gdLst/>
            <a:ahLst/>
            <a:cxnLst/>
            <a:rect r="r" b="b" t="t" l="l"/>
            <a:pathLst>
              <a:path h="8351125" w="14416679">
                <a:moveTo>
                  <a:pt x="0" y="0"/>
                </a:moveTo>
                <a:lnTo>
                  <a:pt x="14416679" y="0"/>
                </a:lnTo>
                <a:lnTo>
                  <a:pt x="14416679" y="8351125"/>
                </a:lnTo>
                <a:lnTo>
                  <a:pt x="0" y="83511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91727" y="297575"/>
            <a:ext cx="1199703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Segments are churning by State Based on Orders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125" y="-57375"/>
            <a:ext cx="2634650" cy="1929100"/>
          </a:xfrm>
          <a:custGeom>
            <a:avLst/>
            <a:gdLst/>
            <a:ahLst/>
            <a:cxnLst/>
            <a:rect r="r" b="b" t="t" l="l"/>
            <a:pathLst>
              <a:path h="1929100" w="2634650">
                <a:moveTo>
                  <a:pt x="0" y="0"/>
                </a:moveTo>
                <a:lnTo>
                  <a:pt x="2634650" y="0"/>
                </a:lnTo>
                <a:lnTo>
                  <a:pt x="2634650" y="1929100"/>
                </a:lnTo>
                <a:lnTo>
                  <a:pt x="0" y="192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6075" y="6848475"/>
            <a:ext cx="5298100" cy="3479950"/>
          </a:xfrm>
          <a:custGeom>
            <a:avLst/>
            <a:gdLst/>
            <a:ahLst/>
            <a:cxnLst/>
            <a:rect r="r" b="b" t="t" l="l"/>
            <a:pathLst>
              <a:path h="3479950" w="5298100">
                <a:moveTo>
                  <a:pt x="0" y="0"/>
                </a:moveTo>
                <a:lnTo>
                  <a:pt x="5298100" y="0"/>
                </a:lnTo>
                <a:lnTo>
                  <a:pt x="5298100" y="3479950"/>
                </a:lnTo>
                <a:lnTo>
                  <a:pt x="0" y="347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84721" y="3131039"/>
            <a:ext cx="1280650" cy="6224500"/>
          </a:xfrm>
          <a:custGeom>
            <a:avLst/>
            <a:gdLst/>
            <a:ahLst/>
            <a:cxnLst/>
            <a:rect r="r" b="b" t="t" l="l"/>
            <a:pathLst>
              <a:path h="6224500" w="1280650">
                <a:moveTo>
                  <a:pt x="0" y="0"/>
                </a:moveTo>
                <a:lnTo>
                  <a:pt x="1280650" y="0"/>
                </a:lnTo>
                <a:lnTo>
                  <a:pt x="1280650" y="6224500"/>
                </a:lnTo>
                <a:lnTo>
                  <a:pt x="0" y="622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2975" y="1114425"/>
            <a:ext cx="15552185" cy="8229600"/>
          </a:xfrm>
          <a:custGeom>
            <a:avLst/>
            <a:gdLst/>
            <a:ahLst/>
            <a:cxnLst/>
            <a:rect r="r" b="b" t="t" l="l"/>
            <a:pathLst>
              <a:path h="8229600" w="15552185">
                <a:moveTo>
                  <a:pt x="0" y="0"/>
                </a:moveTo>
                <a:lnTo>
                  <a:pt x="15552185" y="0"/>
                </a:lnTo>
                <a:lnTo>
                  <a:pt x="155521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679" r="0" b="-467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44107" y="297575"/>
            <a:ext cx="1555218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Segments are ch</a:t>
            </a: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urning by product category Based on Orders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4742" y="300038"/>
            <a:ext cx="15364558" cy="9986962"/>
          </a:xfrm>
          <a:custGeom>
            <a:avLst/>
            <a:gdLst/>
            <a:ahLst/>
            <a:cxnLst/>
            <a:rect r="r" b="b" t="t" l="l"/>
            <a:pathLst>
              <a:path h="9986962" w="15364558">
                <a:moveTo>
                  <a:pt x="0" y="0"/>
                </a:moveTo>
                <a:lnTo>
                  <a:pt x="15364558" y="0"/>
                </a:lnTo>
                <a:lnTo>
                  <a:pt x="15364558" y="9986962"/>
                </a:lnTo>
                <a:lnTo>
                  <a:pt x="0" y="998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75572" y="-9525"/>
            <a:ext cx="913685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Payment Type per Customer Segment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22313" y="4285642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60444" y="2495295"/>
            <a:ext cx="10453800" cy="1839874"/>
            <a:chOff x="0" y="0"/>
            <a:chExt cx="13938400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38400" cy="2453165"/>
            </a:xfrm>
            <a:custGeom>
              <a:avLst/>
              <a:gdLst/>
              <a:ahLst/>
              <a:cxnLst/>
              <a:rect r="r" b="b" t="t" l="l"/>
              <a:pathLst>
                <a:path h="2453165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938400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Seasonal Patterns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8636885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77030" y="4335169"/>
            <a:ext cx="11861040" cy="6678513"/>
          </a:xfrm>
          <a:custGeom>
            <a:avLst/>
            <a:gdLst/>
            <a:ahLst/>
            <a:cxnLst/>
            <a:rect r="r" b="b" t="t" l="l"/>
            <a:pathLst>
              <a:path h="6678513" w="11861040">
                <a:moveTo>
                  <a:pt x="0" y="0"/>
                </a:moveTo>
                <a:lnTo>
                  <a:pt x="11861039" y="0"/>
                </a:lnTo>
                <a:lnTo>
                  <a:pt x="11861039" y="6678513"/>
                </a:lnTo>
                <a:lnTo>
                  <a:pt x="0" y="66785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090562" y="458958"/>
            <a:ext cx="15851681" cy="9828042"/>
          </a:xfrm>
          <a:custGeom>
            <a:avLst/>
            <a:gdLst/>
            <a:ahLst/>
            <a:cxnLst/>
            <a:rect r="r" b="b" t="t" l="l"/>
            <a:pathLst>
              <a:path h="9828042" w="15851681">
                <a:moveTo>
                  <a:pt x="0" y="0"/>
                </a:moveTo>
                <a:lnTo>
                  <a:pt x="15851681" y="0"/>
                </a:lnTo>
                <a:lnTo>
                  <a:pt x="15851681" y="9828042"/>
                </a:lnTo>
                <a:lnTo>
                  <a:pt x="0" y="9828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16089" y="-9525"/>
            <a:ext cx="705582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Customer Segment by Month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30017" y="325425"/>
            <a:ext cx="1867250" cy="4867450"/>
          </a:xfrm>
          <a:custGeom>
            <a:avLst/>
            <a:gdLst/>
            <a:ahLst/>
            <a:cxnLst/>
            <a:rect r="r" b="b" t="t" l="l"/>
            <a:pathLst>
              <a:path h="4867450" w="1867250">
                <a:moveTo>
                  <a:pt x="0" y="0"/>
                </a:moveTo>
                <a:lnTo>
                  <a:pt x="1867250" y="0"/>
                </a:lnTo>
                <a:lnTo>
                  <a:pt x="1867250" y="4867450"/>
                </a:lnTo>
                <a:lnTo>
                  <a:pt x="0" y="486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400" y="8397400"/>
            <a:ext cx="2319800" cy="1889600"/>
          </a:xfrm>
          <a:custGeom>
            <a:avLst/>
            <a:gdLst/>
            <a:ahLst/>
            <a:cxnLst/>
            <a:rect r="r" b="b" t="t" l="l"/>
            <a:pathLst>
              <a:path h="1889600" w="2319800">
                <a:moveTo>
                  <a:pt x="0" y="0"/>
                </a:moveTo>
                <a:lnTo>
                  <a:pt x="2319800" y="0"/>
                </a:lnTo>
                <a:lnTo>
                  <a:pt x="2319800" y="1889600"/>
                </a:lnTo>
                <a:lnTo>
                  <a:pt x="0" y="188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4950" y="8397400"/>
            <a:ext cx="2319800" cy="1889600"/>
          </a:xfrm>
          <a:custGeom>
            <a:avLst/>
            <a:gdLst/>
            <a:ahLst/>
            <a:cxnLst/>
            <a:rect r="r" b="b" t="t" l="l"/>
            <a:pathLst>
              <a:path h="1889600" w="2319800">
                <a:moveTo>
                  <a:pt x="0" y="0"/>
                </a:moveTo>
                <a:lnTo>
                  <a:pt x="2319800" y="0"/>
                </a:lnTo>
                <a:lnTo>
                  <a:pt x="2319800" y="1889600"/>
                </a:lnTo>
                <a:lnTo>
                  <a:pt x="0" y="188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61425" y="8624587"/>
            <a:ext cx="4771800" cy="2006900"/>
          </a:xfrm>
          <a:custGeom>
            <a:avLst/>
            <a:gdLst/>
            <a:ahLst/>
            <a:cxnLst/>
            <a:rect r="r" b="b" t="t" l="l"/>
            <a:pathLst>
              <a:path h="2006900" w="4771800">
                <a:moveTo>
                  <a:pt x="0" y="0"/>
                </a:moveTo>
                <a:lnTo>
                  <a:pt x="4771800" y="0"/>
                </a:lnTo>
                <a:lnTo>
                  <a:pt x="4771800" y="2006900"/>
                </a:lnTo>
                <a:lnTo>
                  <a:pt x="0" y="200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71119" y="2759150"/>
            <a:ext cx="1340081" cy="1263526"/>
            <a:chOff x="0" y="0"/>
            <a:chExt cx="2145008" cy="2022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037050" y="3803350"/>
            <a:ext cx="6064200" cy="771000"/>
            <a:chOff x="0" y="0"/>
            <a:chExt cx="8085600" cy="1028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85600" cy="1028000"/>
            </a:xfrm>
            <a:custGeom>
              <a:avLst/>
              <a:gdLst/>
              <a:ahLst/>
              <a:cxnLst/>
              <a:rect r="r" b="b" t="t" l="l"/>
              <a:pathLst>
                <a:path h="1028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028000"/>
                  </a:lnTo>
                  <a:lnTo>
                    <a:pt x="0" y="102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085600" cy="1056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Theory lesson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13428" y="4825889"/>
            <a:ext cx="6064200" cy="924000"/>
            <a:chOff x="0" y="0"/>
            <a:chExt cx="8085600" cy="1232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8085600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Approaches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6450" y="1079000"/>
            <a:ext cx="15435000" cy="1226567"/>
            <a:chOff x="0" y="0"/>
            <a:chExt cx="20580000" cy="16354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Agenda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408225" y="-73325"/>
            <a:ext cx="5617050" cy="2205550"/>
          </a:xfrm>
          <a:custGeom>
            <a:avLst/>
            <a:gdLst/>
            <a:ahLst/>
            <a:cxnLst/>
            <a:rect r="r" b="b" t="t" l="l"/>
            <a:pathLst>
              <a:path h="2205550" w="5617050">
                <a:moveTo>
                  <a:pt x="0" y="0"/>
                </a:moveTo>
                <a:lnTo>
                  <a:pt x="5617050" y="0"/>
                </a:lnTo>
                <a:lnTo>
                  <a:pt x="5617050" y="2205550"/>
                </a:lnTo>
                <a:lnTo>
                  <a:pt x="0" y="2205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71119" y="4651326"/>
            <a:ext cx="1340081" cy="1263526"/>
            <a:chOff x="0" y="0"/>
            <a:chExt cx="2145008" cy="2022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8700" y="6581601"/>
            <a:ext cx="1340081" cy="1263526"/>
            <a:chOff x="0" y="0"/>
            <a:chExt cx="2145008" cy="202246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406050" y="2652484"/>
            <a:ext cx="1340081" cy="1263526"/>
            <a:chOff x="0" y="0"/>
            <a:chExt cx="2145008" cy="20224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406050" y="4714423"/>
            <a:ext cx="1340081" cy="1263526"/>
            <a:chOff x="0" y="0"/>
            <a:chExt cx="2145008" cy="20224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406050" y="6778048"/>
            <a:ext cx="1340081" cy="1263526"/>
            <a:chOff x="0" y="0"/>
            <a:chExt cx="2145008" cy="20224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511200" y="6751364"/>
            <a:ext cx="6783662" cy="924000"/>
            <a:chOff x="0" y="0"/>
            <a:chExt cx="9044883" cy="1232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044884" cy="1232000"/>
            </a:xfrm>
            <a:custGeom>
              <a:avLst/>
              <a:gdLst/>
              <a:ahLst/>
              <a:cxnLst/>
              <a:rect r="r" b="b" t="t" l="l"/>
              <a:pathLst>
                <a:path h="1232000" w="9044884">
                  <a:moveTo>
                    <a:pt x="0" y="0"/>
                  </a:moveTo>
                  <a:lnTo>
                    <a:pt x="9044884" y="0"/>
                  </a:lnTo>
                  <a:lnTo>
                    <a:pt x="9044884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9044883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Definitions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889006" y="2817447"/>
            <a:ext cx="6064200" cy="924000"/>
            <a:chOff x="0" y="0"/>
            <a:chExt cx="8085600" cy="1232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8085600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Analysis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865817" y="4854061"/>
            <a:ext cx="6064200" cy="984250"/>
            <a:chOff x="0" y="0"/>
            <a:chExt cx="8085600" cy="131233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085600" cy="1312333"/>
            </a:xfrm>
            <a:custGeom>
              <a:avLst/>
              <a:gdLst/>
              <a:ahLst/>
              <a:cxnLst/>
              <a:rect r="r" b="b" t="t" l="l"/>
              <a:pathLst>
                <a:path h="1312333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312333"/>
                  </a:lnTo>
                  <a:lnTo>
                    <a:pt x="0" y="131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8085600" cy="13218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Recommendations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889006" y="6921127"/>
            <a:ext cx="6064200" cy="924000"/>
            <a:chOff x="0" y="0"/>
            <a:chExt cx="8085600" cy="1232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8085600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Limitations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713428" y="2891317"/>
            <a:ext cx="6064200" cy="924000"/>
            <a:chOff x="0" y="0"/>
            <a:chExt cx="8085600" cy="1232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"/>
              <a:ext cx="8085600" cy="1241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b="true" sz="39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Scenario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71684" y="2862742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29831" y="4797314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29265" y="6648276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06615" y="2793672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06615" y="4860410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506615" y="6920923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4047" y="300038"/>
            <a:ext cx="15394162" cy="9986962"/>
          </a:xfrm>
          <a:custGeom>
            <a:avLst/>
            <a:gdLst/>
            <a:ahLst/>
            <a:cxnLst/>
            <a:rect r="r" b="b" t="t" l="l"/>
            <a:pathLst>
              <a:path h="9986962" w="15394162">
                <a:moveTo>
                  <a:pt x="0" y="0"/>
                </a:moveTo>
                <a:lnTo>
                  <a:pt x="15394161" y="0"/>
                </a:lnTo>
                <a:lnTo>
                  <a:pt x="15394161" y="9986962"/>
                </a:lnTo>
                <a:lnTo>
                  <a:pt x="0" y="998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099626" y="5917790"/>
            <a:ext cx="1866213" cy="997576"/>
          </a:xfrm>
          <a:custGeom>
            <a:avLst/>
            <a:gdLst/>
            <a:ahLst/>
            <a:cxnLst/>
            <a:rect r="r" b="b" t="t" l="l"/>
            <a:pathLst>
              <a:path h="997576" w="1866213">
                <a:moveTo>
                  <a:pt x="0" y="0"/>
                </a:moveTo>
                <a:lnTo>
                  <a:pt x="1866213" y="0"/>
                </a:lnTo>
                <a:lnTo>
                  <a:pt x="1866213" y="997576"/>
                </a:lnTo>
                <a:lnTo>
                  <a:pt x="0" y="99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027" y="-9525"/>
            <a:ext cx="1089594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Seasonal Patterns of Gaining Customers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87625" y="953726"/>
            <a:ext cx="1519596" cy="812293"/>
          </a:xfrm>
          <a:custGeom>
            <a:avLst/>
            <a:gdLst/>
            <a:ahLst/>
            <a:cxnLst/>
            <a:rect r="r" b="b" t="t" l="l"/>
            <a:pathLst>
              <a:path h="812293" w="1519596">
                <a:moveTo>
                  <a:pt x="0" y="0"/>
                </a:moveTo>
                <a:lnTo>
                  <a:pt x="1519596" y="0"/>
                </a:lnTo>
                <a:lnTo>
                  <a:pt x="1519596" y="812293"/>
                </a:lnTo>
                <a:lnTo>
                  <a:pt x="0" y="812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4047" y="300038"/>
            <a:ext cx="15394162" cy="9986962"/>
          </a:xfrm>
          <a:custGeom>
            <a:avLst/>
            <a:gdLst/>
            <a:ahLst/>
            <a:cxnLst/>
            <a:rect r="r" b="b" t="t" l="l"/>
            <a:pathLst>
              <a:path h="9986962" w="15394162">
                <a:moveTo>
                  <a:pt x="0" y="0"/>
                </a:moveTo>
                <a:lnTo>
                  <a:pt x="15394161" y="0"/>
                </a:lnTo>
                <a:lnTo>
                  <a:pt x="15394161" y="9986962"/>
                </a:lnTo>
                <a:lnTo>
                  <a:pt x="0" y="998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709681" y="529912"/>
            <a:ext cx="1866213" cy="997576"/>
          </a:xfrm>
          <a:custGeom>
            <a:avLst/>
            <a:gdLst/>
            <a:ahLst/>
            <a:cxnLst/>
            <a:rect r="r" b="b" t="t" l="l"/>
            <a:pathLst>
              <a:path h="997576" w="1866213">
                <a:moveTo>
                  <a:pt x="0" y="0"/>
                </a:moveTo>
                <a:lnTo>
                  <a:pt x="1866214" y="0"/>
                </a:lnTo>
                <a:lnTo>
                  <a:pt x="1866214" y="997576"/>
                </a:lnTo>
                <a:lnTo>
                  <a:pt x="0" y="99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027" y="-9525"/>
            <a:ext cx="1089594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Seasonal Patterns of Gaining Customers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4047" y="300038"/>
            <a:ext cx="15394162" cy="9986962"/>
          </a:xfrm>
          <a:custGeom>
            <a:avLst/>
            <a:gdLst/>
            <a:ahLst/>
            <a:cxnLst/>
            <a:rect r="r" b="b" t="t" l="l"/>
            <a:pathLst>
              <a:path h="9986962" w="15394162">
                <a:moveTo>
                  <a:pt x="0" y="0"/>
                </a:moveTo>
                <a:lnTo>
                  <a:pt x="15394161" y="0"/>
                </a:lnTo>
                <a:lnTo>
                  <a:pt x="15394161" y="9986962"/>
                </a:lnTo>
                <a:lnTo>
                  <a:pt x="0" y="998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119576" y="734356"/>
            <a:ext cx="1866213" cy="997576"/>
          </a:xfrm>
          <a:custGeom>
            <a:avLst/>
            <a:gdLst/>
            <a:ahLst/>
            <a:cxnLst/>
            <a:rect r="r" b="b" t="t" l="l"/>
            <a:pathLst>
              <a:path h="997576" w="1866213">
                <a:moveTo>
                  <a:pt x="0" y="0"/>
                </a:moveTo>
                <a:lnTo>
                  <a:pt x="1866213" y="0"/>
                </a:lnTo>
                <a:lnTo>
                  <a:pt x="1866213" y="997576"/>
                </a:lnTo>
                <a:lnTo>
                  <a:pt x="0" y="99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6027" y="-9525"/>
            <a:ext cx="1089594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Seasonal Patterns of Gaining Customers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2653" y="0"/>
            <a:ext cx="15856647" cy="10287000"/>
          </a:xfrm>
          <a:custGeom>
            <a:avLst/>
            <a:gdLst/>
            <a:ahLst/>
            <a:cxnLst/>
            <a:rect r="r" b="b" t="t" l="l"/>
            <a:pathLst>
              <a:path h="10287000" w="15856647">
                <a:moveTo>
                  <a:pt x="0" y="0"/>
                </a:moveTo>
                <a:lnTo>
                  <a:pt x="15856647" y="0"/>
                </a:lnTo>
                <a:lnTo>
                  <a:pt x="158566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8988" y="-9525"/>
            <a:ext cx="1067002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Seasonal Patterns of Losing Customers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00428" y="5505214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25718" y="3665340"/>
            <a:ext cx="10636564" cy="1839874"/>
            <a:chOff x="0" y="0"/>
            <a:chExt cx="14182086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82086" cy="2453165"/>
            </a:xfrm>
            <a:custGeom>
              <a:avLst/>
              <a:gdLst/>
              <a:ahLst/>
              <a:cxnLst/>
              <a:rect r="r" b="b" t="t" l="l"/>
              <a:pathLst>
                <a:path h="2453165" w="14182086">
                  <a:moveTo>
                    <a:pt x="0" y="0"/>
                  </a:moveTo>
                  <a:lnTo>
                    <a:pt x="14182086" y="0"/>
                  </a:lnTo>
                  <a:lnTo>
                    <a:pt x="14182086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82086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Product Categories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788552" y="7683344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59125" y="8860369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19644" y="-291710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804928" y="6343264"/>
            <a:ext cx="10509316" cy="3694130"/>
          </a:xfrm>
          <a:custGeom>
            <a:avLst/>
            <a:gdLst/>
            <a:ahLst/>
            <a:cxnLst/>
            <a:rect r="r" b="b" t="t" l="l"/>
            <a:pathLst>
              <a:path h="3694130" w="10509316">
                <a:moveTo>
                  <a:pt x="0" y="0"/>
                </a:moveTo>
                <a:lnTo>
                  <a:pt x="10509316" y="0"/>
                </a:lnTo>
                <a:lnTo>
                  <a:pt x="10509316" y="3694130"/>
                </a:lnTo>
                <a:lnTo>
                  <a:pt x="0" y="36941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9999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804928" y="939400"/>
            <a:ext cx="10509316" cy="3425982"/>
          </a:xfrm>
          <a:custGeom>
            <a:avLst/>
            <a:gdLst/>
            <a:ahLst/>
            <a:cxnLst/>
            <a:rect r="r" b="b" t="t" l="l"/>
            <a:pathLst>
              <a:path h="3425982" w="10509316">
                <a:moveTo>
                  <a:pt x="0" y="0"/>
                </a:moveTo>
                <a:lnTo>
                  <a:pt x="10509316" y="0"/>
                </a:lnTo>
                <a:lnTo>
                  <a:pt x="10509316" y="3425982"/>
                </a:lnTo>
                <a:lnTo>
                  <a:pt x="0" y="34259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08864" r="0" b="-6788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341279" y="233510"/>
            <a:ext cx="18478597" cy="9819981"/>
          </a:xfrm>
          <a:custGeom>
            <a:avLst/>
            <a:gdLst/>
            <a:ahLst/>
            <a:cxnLst/>
            <a:rect r="r" b="b" t="t" l="l"/>
            <a:pathLst>
              <a:path h="9819981" w="18478597">
                <a:moveTo>
                  <a:pt x="0" y="0"/>
                </a:moveTo>
                <a:lnTo>
                  <a:pt x="18478597" y="0"/>
                </a:lnTo>
                <a:lnTo>
                  <a:pt x="18478597" y="9819980"/>
                </a:lnTo>
                <a:lnTo>
                  <a:pt x="0" y="9819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00428" y="3843880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67382" y="2116925"/>
            <a:ext cx="10636564" cy="1839874"/>
            <a:chOff x="0" y="0"/>
            <a:chExt cx="14182086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82086" cy="2453165"/>
            </a:xfrm>
            <a:custGeom>
              <a:avLst/>
              <a:gdLst/>
              <a:ahLst/>
              <a:cxnLst/>
              <a:rect r="r" b="b" t="t" l="l"/>
              <a:pathLst>
                <a:path h="2453165" w="14182086">
                  <a:moveTo>
                    <a:pt x="0" y="0"/>
                  </a:moveTo>
                  <a:lnTo>
                    <a:pt x="14182086" y="0"/>
                  </a:lnTo>
                  <a:lnTo>
                    <a:pt x="14182086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82086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Reviews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8435950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331771" y="-238125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58925" y="470987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276" y="0"/>
            <a:ext cx="15149448" cy="10623550"/>
          </a:xfrm>
          <a:custGeom>
            <a:avLst/>
            <a:gdLst/>
            <a:ahLst/>
            <a:cxnLst/>
            <a:rect r="r" b="b" t="t" l="l"/>
            <a:pathLst>
              <a:path h="10623550" w="15149448">
                <a:moveTo>
                  <a:pt x="0" y="0"/>
                </a:moveTo>
                <a:lnTo>
                  <a:pt x="15149448" y="0"/>
                </a:lnTo>
                <a:lnTo>
                  <a:pt x="15149448" y="10623550"/>
                </a:lnTo>
                <a:lnTo>
                  <a:pt x="0" y="1062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2599" y="0"/>
            <a:ext cx="15096594" cy="10524768"/>
          </a:xfrm>
          <a:custGeom>
            <a:avLst/>
            <a:gdLst/>
            <a:ahLst/>
            <a:cxnLst/>
            <a:rect r="r" b="b" t="t" l="l"/>
            <a:pathLst>
              <a:path h="10524768" w="15096594">
                <a:moveTo>
                  <a:pt x="0" y="0"/>
                </a:moveTo>
                <a:lnTo>
                  <a:pt x="15096593" y="0"/>
                </a:lnTo>
                <a:lnTo>
                  <a:pt x="15096593" y="10524768"/>
                </a:lnTo>
                <a:lnTo>
                  <a:pt x="0" y="1052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68" b="-1198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8784" y="0"/>
            <a:ext cx="14770431" cy="10376228"/>
          </a:xfrm>
          <a:custGeom>
            <a:avLst/>
            <a:gdLst/>
            <a:ahLst/>
            <a:cxnLst/>
            <a:rect r="r" b="b" t="t" l="l"/>
            <a:pathLst>
              <a:path h="10376228" w="14770431">
                <a:moveTo>
                  <a:pt x="0" y="0"/>
                </a:moveTo>
                <a:lnTo>
                  <a:pt x="14770432" y="0"/>
                </a:lnTo>
                <a:lnTo>
                  <a:pt x="14770432" y="10376228"/>
                </a:lnTo>
                <a:lnTo>
                  <a:pt x="0" y="10376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40282" y="2731296"/>
            <a:ext cx="9529604" cy="6449004"/>
            <a:chOff x="0" y="0"/>
            <a:chExt cx="12706139" cy="85986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" y="0"/>
              <a:ext cx="12705970" cy="8598408"/>
            </a:xfrm>
            <a:custGeom>
              <a:avLst/>
              <a:gdLst/>
              <a:ahLst/>
              <a:cxnLst/>
              <a:rect r="r" b="b" t="t" l="l"/>
              <a:pathLst>
                <a:path h="8598408" w="12705970">
                  <a:moveTo>
                    <a:pt x="0" y="0"/>
                  </a:moveTo>
                  <a:lnTo>
                    <a:pt x="12553188" y="451358"/>
                  </a:lnTo>
                  <a:lnTo>
                    <a:pt x="12705970" y="8598408"/>
                  </a:lnTo>
                  <a:lnTo>
                    <a:pt x="512826" y="7088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0A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47750" y="1079616"/>
            <a:ext cx="15435000" cy="1217042"/>
            <a:chOff x="0" y="0"/>
            <a:chExt cx="20580000" cy="1622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0000" cy="1622722"/>
            </a:xfrm>
            <a:custGeom>
              <a:avLst/>
              <a:gdLst/>
              <a:ahLst/>
              <a:cxnLst/>
              <a:rect r="r" b="b" t="t" l="l"/>
              <a:pathLst>
                <a:path h="1622722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22722"/>
                  </a:lnTo>
                  <a:lnTo>
                    <a:pt x="0" y="1622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580000" cy="16417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199"/>
                </a:lnSpc>
              </a:pPr>
              <a:r>
                <a:rPr lang="en-US" b="true" sz="599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Scenario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67733" y="2511209"/>
            <a:ext cx="8941402" cy="6397362"/>
            <a:chOff x="0" y="0"/>
            <a:chExt cx="11921869" cy="85298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21869" cy="8529816"/>
            </a:xfrm>
            <a:custGeom>
              <a:avLst/>
              <a:gdLst/>
              <a:ahLst/>
              <a:cxnLst/>
              <a:rect r="r" b="b" t="t" l="l"/>
              <a:pathLst>
                <a:path h="8529816" w="11921869">
                  <a:moveTo>
                    <a:pt x="0" y="0"/>
                  </a:moveTo>
                  <a:lnTo>
                    <a:pt x="11921869" y="0"/>
                  </a:lnTo>
                  <a:lnTo>
                    <a:pt x="11921869" y="8529816"/>
                  </a:lnTo>
                  <a:lnTo>
                    <a:pt x="0" y="8529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1921869" cy="85583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Olist, </a:t>
              </a:r>
              <a:r>
                <a:rPr lang="en-US" sz="32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a leading Brazilian e-commerce platform, had built its growth on aggressive digital marketing and promotional campaigns. While these efforts successfully brought in a large volume of first-time buyers, repeat purchases and long-term customer loyalty remained below expectations. They approached us to answer a critical question:</a:t>
              </a:r>
              <a:r>
                <a:rPr lang="en-US" sz="3200" b="true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How can we use behavioral data to understand and improve customer experience?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00750" y="3503550"/>
            <a:ext cx="2864500" cy="1574850"/>
            <a:chOff x="0" y="0"/>
            <a:chExt cx="3819333" cy="2099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" y="127"/>
              <a:ext cx="3819144" cy="2099691"/>
            </a:xfrm>
            <a:custGeom>
              <a:avLst/>
              <a:gdLst/>
              <a:ahLst/>
              <a:cxnLst/>
              <a:rect r="r" b="b" t="t" l="l"/>
              <a:pathLst>
                <a:path h="2099691" w="3819144">
                  <a:moveTo>
                    <a:pt x="0" y="0"/>
                  </a:moveTo>
                  <a:lnTo>
                    <a:pt x="1507363" y="364744"/>
                  </a:lnTo>
                  <a:lnTo>
                    <a:pt x="1604010" y="48260"/>
                  </a:lnTo>
                  <a:lnTo>
                    <a:pt x="2278634" y="687705"/>
                  </a:lnTo>
                  <a:lnTo>
                    <a:pt x="2624836" y="220853"/>
                  </a:lnTo>
                  <a:lnTo>
                    <a:pt x="3819144" y="850392"/>
                  </a:lnTo>
                  <a:lnTo>
                    <a:pt x="3609340" y="2099691"/>
                  </a:lnTo>
                  <a:lnTo>
                    <a:pt x="2557907" y="1053719"/>
                  </a:lnTo>
                  <a:lnTo>
                    <a:pt x="2271141" y="1383411"/>
                  </a:lnTo>
                  <a:lnTo>
                    <a:pt x="1753616" y="627507"/>
                  </a:lnTo>
                  <a:lnTo>
                    <a:pt x="1580007" y="88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0A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164698" y="4386100"/>
            <a:ext cx="6299306" cy="5900882"/>
          </a:xfrm>
          <a:custGeom>
            <a:avLst/>
            <a:gdLst/>
            <a:ahLst/>
            <a:cxnLst/>
            <a:rect r="r" b="b" t="t" l="l"/>
            <a:pathLst>
              <a:path h="5900882" w="6299306">
                <a:moveTo>
                  <a:pt x="0" y="0"/>
                </a:moveTo>
                <a:lnTo>
                  <a:pt x="6299306" y="0"/>
                </a:lnTo>
                <a:lnTo>
                  <a:pt x="6299306" y="5900882"/>
                </a:lnTo>
                <a:lnTo>
                  <a:pt x="0" y="590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3050" y="2975850"/>
            <a:ext cx="8000000" cy="6616200"/>
          </a:xfrm>
          <a:custGeom>
            <a:avLst/>
            <a:gdLst/>
            <a:ahLst/>
            <a:cxnLst/>
            <a:rect r="r" b="b" t="t" l="l"/>
            <a:pathLst>
              <a:path h="6616200" w="8000000">
                <a:moveTo>
                  <a:pt x="0" y="0"/>
                </a:moveTo>
                <a:lnTo>
                  <a:pt x="8000000" y="0"/>
                </a:lnTo>
                <a:lnTo>
                  <a:pt x="8000000" y="6616200"/>
                </a:lnTo>
                <a:lnTo>
                  <a:pt x="0" y="6616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49800" y="7456876"/>
            <a:ext cx="934550" cy="968350"/>
          </a:xfrm>
          <a:custGeom>
            <a:avLst/>
            <a:gdLst/>
            <a:ahLst/>
            <a:cxnLst/>
            <a:rect r="r" b="b" t="t" l="l"/>
            <a:pathLst>
              <a:path h="968350" w="934550">
                <a:moveTo>
                  <a:pt x="0" y="0"/>
                </a:moveTo>
                <a:lnTo>
                  <a:pt x="934550" y="0"/>
                </a:lnTo>
                <a:lnTo>
                  <a:pt x="934550" y="968350"/>
                </a:lnTo>
                <a:lnTo>
                  <a:pt x="0" y="96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822925" y="-9525"/>
            <a:ext cx="4213550" cy="5451896"/>
          </a:xfrm>
          <a:custGeom>
            <a:avLst/>
            <a:gdLst/>
            <a:ahLst/>
            <a:cxnLst/>
            <a:rect r="r" b="b" t="t" l="l"/>
            <a:pathLst>
              <a:path h="5451896" w="4213550">
                <a:moveTo>
                  <a:pt x="0" y="0"/>
                </a:moveTo>
                <a:lnTo>
                  <a:pt x="4213550" y="0"/>
                </a:lnTo>
                <a:lnTo>
                  <a:pt x="4213550" y="5451896"/>
                </a:lnTo>
                <a:lnTo>
                  <a:pt x="0" y="5451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91633" y="7494537"/>
            <a:ext cx="7610700" cy="4070050"/>
          </a:xfrm>
          <a:custGeom>
            <a:avLst/>
            <a:gdLst/>
            <a:ahLst/>
            <a:cxnLst/>
            <a:rect r="r" b="b" t="t" l="l"/>
            <a:pathLst>
              <a:path h="4070050" w="7610700">
                <a:moveTo>
                  <a:pt x="0" y="0"/>
                </a:moveTo>
                <a:lnTo>
                  <a:pt x="7610700" y="0"/>
                </a:lnTo>
                <a:lnTo>
                  <a:pt x="7610700" y="4070050"/>
                </a:lnTo>
                <a:lnTo>
                  <a:pt x="0" y="4070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00428" y="5505214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825718" y="3665340"/>
            <a:ext cx="10636564" cy="1839874"/>
            <a:chOff x="0" y="0"/>
            <a:chExt cx="14182086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82086" cy="2453165"/>
            </a:xfrm>
            <a:custGeom>
              <a:avLst/>
              <a:gdLst/>
              <a:ahLst/>
              <a:cxnLst/>
              <a:rect r="r" b="b" t="t" l="l"/>
              <a:pathLst>
                <a:path h="2453165" w="14182086">
                  <a:moveTo>
                    <a:pt x="0" y="0"/>
                  </a:moveTo>
                  <a:lnTo>
                    <a:pt x="14182086" y="0"/>
                  </a:lnTo>
                  <a:lnTo>
                    <a:pt x="14182086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82086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Delivery Time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926330" y="2649387"/>
            <a:ext cx="8261448" cy="8261448"/>
          </a:xfrm>
          <a:custGeom>
            <a:avLst/>
            <a:gdLst/>
            <a:ahLst/>
            <a:cxnLst/>
            <a:rect r="r" b="b" t="t" l="l"/>
            <a:pathLst>
              <a:path h="8261448" w="8261448">
                <a:moveTo>
                  <a:pt x="0" y="0"/>
                </a:moveTo>
                <a:lnTo>
                  <a:pt x="8261449" y="0"/>
                </a:lnTo>
                <a:lnTo>
                  <a:pt x="8261449" y="8261448"/>
                </a:lnTo>
                <a:lnTo>
                  <a:pt x="0" y="8261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6024" y="52872"/>
            <a:ext cx="16568260" cy="10234128"/>
          </a:xfrm>
          <a:custGeom>
            <a:avLst/>
            <a:gdLst/>
            <a:ahLst/>
            <a:cxnLst/>
            <a:rect r="r" b="b" t="t" l="l"/>
            <a:pathLst>
              <a:path h="10234128" w="16568260">
                <a:moveTo>
                  <a:pt x="0" y="0"/>
                </a:moveTo>
                <a:lnTo>
                  <a:pt x="16568259" y="0"/>
                </a:lnTo>
                <a:lnTo>
                  <a:pt x="16568259" y="10234128"/>
                </a:lnTo>
                <a:lnTo>
                  <a:pt x="0" y="1023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74052" y="1028700"/>
            <a:ext cx="4086590" cy="1687940"/>
          </a:xfrm>
          <a:custGeom>
            <a:avLst/>
            <a:gdLst/>
            <a:ahLst/>
            <a:cxnLst/>
            <a:rect r="r" b="b" t="t" l="l"/>
            <a:pathLst>
              <a:path h="1687940" w="4086590">
                <a:moveTo>
                  <a:pt x="0" y="0"/>
                </a:moveTo>
                <a:lnTo>
                  <a:pt x="4086590" y="0"/>
                </a:lnTo>
                <a:lnTo>
                  <a:pt x="4086590" y="1687940"/>
                </a:lnTo>
                <a:lnTo>
                  <a:pt x="0" y="1687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2359" y="67351"/>
            <a:ext cx="14503282" cy="10152298"/>
          </a:xfrm>
          <a:custGeom>
            <a:avLst/>
            <a:gdLst/>
            <a:ahLst/>
            <a:cxnLst/>
            <a:rect r="r" b="b" t="t" l="l"/>
            <a:pathLst>
              <a:path h="10152298" w="14503282">
                <a:moveTo>
                  <a:pt x="0" y="0"/>
                </a:moveTo>
                <a:lnTo>
                  <a:pt x="14503282" y="0"/>
                </a:lnTo>
                <a:lnTo>
                  <a:pt x="14503282" y="10152298"/>
                </a:lnTo>
                <a:lnTo>
                  <a:pt x="0" y="10152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70849" y="1512800"/>
            <a:ext cx="3279727" cy="1005464"/>
          </a:xfrm>
          <a:custGeom>
            <a:avLst/>
            <a:gdLst/>
            <a:ahLst/>
            <a:cxnLst/>
            <a:rect r="r" b="b" t="t" l="l"/>
            <a:pathLst>
              <a:path h="1005464" w="3279727">
                <a:moveTo>
                  <a:pt x="0" y="0"/>
                </a:moveTo>
                <a:lnTo>
                  <a:pt x="3279727" y="0"/>
                </a:lnTo>
                <a:lnTo>
                  <a:pt x="3279727" y="1005464"/>
                </a:lnTo>
                <a:lnTo>
                  <a:pt x="0" y="1005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55" t="-58285" r="-359" b="-10665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00428" y="5505214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77680" y="2205333"/>
            <a:ext cx="10636564" cy="3211474"/>
            <a:chOff x="0" y="0"/>
            <a:chExt cx="14182086" cy="42819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82086" cy="4281965"/>
            </a:xfrm>
            <a:custGeom>
              <a:avLst/>
              <a:gdLst/>
              <a:ahLst/>
              <a:cxnLst/>
              <a:rect r="r" b="b" t="t" l="l"/>
              <a:pathLst>
                <a:path h="4281965" w="14182086">
                  <a:moveTo>
                    <a:pt x="0" y="0"/>
                  </a:moveTo>
                  <a:lnTo>
                    <a:pt x="14182086" y="0"/>
                  </a:lnTo>
                  <a:lnTo>
                    <a:pt x="14182086" y="4281965"/>
                  </a:lnTo>
                  <a:lnTo>
                    <a:pt x="0" y="4281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82086" cy="43200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Lifetime Value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386409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81925" y="-153075"/>
            <a:ext cx="4755850" cy="748550"/>
          </a:xfrm>
          <a:custGeom>
            <a:avLst/>
            <a:gdLst/>
            <a:ahLst/>
            <a:cxnLst/>
            <a:rect r="r" b="b" t="t" l="l"/>
            <a:pathLst>
              <a:path h="748550" w="4755850">
                <a:moveTo>
                  <a:pt x="0" y="0"/>
                </a:moveTo>
                <a:lnTo>
                  <a:pt x="4755850" y="0"/>
                </a:lnTo>
                <a:lnTo>
                  <a:pt x="4755850" y="748550"/>
                </a:lnTo>
                <a:lnTo>
                  <a:pt x="0" y="748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10350" y="3173000"/>
            <a:ext cx="7118796" cy="7546612"/>
          </a:xfrm>
          <a:custGeom>
            <a:avLst/>
            <a:gdLst/>
            <a:ahLst/>
            <a:cxnLst/>
            <a:rect r="r" b="b" t="t" l="l"/>
            <a:pathLst>
              <a:path h="7546612" w="7118796">
                <a:moveTo>
                  <a:pt x="0" y="0"/>
                </a:moveTo>
                <a:lnTo>
                  <a:pt x="7118796" y="0"/>
                </a:lnTo>
                <a:lnTo>
                  <a:pt x="7118796" y="7546612"/>
                </a:lnTo>
                <a:lnTo>
                  <a:pt x="0" y="7546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2050" y="1925952"/>
            <a:ext cx="11380242" cy="3196052"/>
            <a:chOff x="0" y="0"/>
            <a:chExt cx="15173656" cy="42614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73452" cy="4261358"/>
            </a:xfrm>
            <a:custGeom>
              <a:avLst/>
              <a:gdLst/>
              <a:ahLst/>
              <a:cxnLst/>
              <a:rect r="r" b="b" t="t" l="l"/>
              <a:pathLst>
                <a:path h="4261358" w="15173452">
                  <a:moveTo>
                    <a:pt x="15173452" y="0"/>
                  </a:moveTo>
                  <a:lnTo>
                    <a:pt x="182499" y="223647"/>
                  </a:lnTo>
                  <a:lnTo>
                    <a:pt x="0" y="4261358"/>
                  </a:lnTo>
                  <a:lnTo>
                    <a:pt x="14561186" y="3513074"/>
                  </a:lnTo>
                  <a:lnTo>
                    <a:pt x="15173452" y="0"/>
                  </a:lnTo>
                  <a:close/>
                </a:path>
              </a:pathLst>
            </a:custGeom>
            <a:solidFill>
              <a:srgbClr val="FED0AD"/>
            </a:solidFill>
          </p:spPr>
        </p:sp>
      </p:grpSp>
      <p:grpSp>
        <p:nvGrpSpPr>
          <p:cNvPr name="Group 6" id="6"/>
          <p:cNvGrpSpPr/>
          <p:nvPr/>
        </p:nvGrpSpPr>
        <p:grpSpPr>
          <a:xfrm rot="3545417">
            <a:off x="11186638" y="3407524"/>
            <a:ext cx="2864574" cy="1574890"/>
            <a:chOff x="0" y="0"/>
            <a:chExt cx="3819432" cy="2099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" y="127"/>
              <a:ext cx="3819271" cy="2099691"/>
            </a:xfrm>
            <a:custGeom>
              <a:avLst/>
              <a:gdLst/>
              <a:ahLst/>
              <a:cxnLst/>
              <a:rect r="r" b="b" t="t" l="l"/>
              <a:pathLst>
                <a:path h="2099691" w="3819271">
                  <a:moveTo>
                    <a:pt x="3819271" y="0"/>
                  </a:moveTo>
                  <a:lnTo>
                    <a:pt x="2311781" y="364744"/>
                  </a:lnTo>
                  <a:lnTo>
                    <a:pt x="2215007" y="48260"/>
                  </a:lnTo>
                  <a:lnTo>
                    <a:pt x="1540383" y="687705"/>
                  </a:lnTo>
                  <a:lnTo>
                    <a:pt x="1194308" y="220853"/>
                  </a:lnTo>
                  <a:lnTo>
                    <a:pt x="0" y="850392"/>
                  </a:lnTo>
                  <a:lnTo>
                    <a:pt x="209931" y="2099691"/>
                  </a:lnTo>
                  <a:lnTo>
                    <a:pt x="1261364" y="1053592"/>
                  </a:lnTo>
                  <a:lnTo>
                    <a:pt x="1548130" y="1383284"/>
                  </a:lnTo>
                  <a:lnTo>
                    <a:pt x="2065655" y="627380"/>
                  </a:lnTo>
                  <a:lnTo>
                    <a:pt x="2239137" y="888873"/>
                  </a:lnTo>
                  <a:lnTo>
                    <a:pt x="3819271" y="0"/>
                  </a:lnTo>
                  <a:close/>
                </a:path>
              </a:pathLst>
            </a:custGeom>
            <a:solidFill>
              <a:srgbClr val="FED0A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61205" y="514271"/>
            <a:ext cx="10951470" cy="1116406"/>
            <a:chOff x="0" y="0"/>
            <a:chExt cx="14601960" cy="14885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381"/>
              <a:ext cx="14601189" cy="1488186"/>
            </a:xfrm>
            <a:custGeom>
              <a:avLst/>
              <a:gdLst/>
              <a:ahLst/>
              <a:cxnLst/>
              <a:rect r="r" b="b" t="t" l="l"/>
              <a:pathLst>
                <a:path h="1488186" w="14601189">
                  <a:moveTo>
                    <a:pt x="0" y="0"/>
                  </a:moveTo>
                  <a:lnTo>
                    <a:pt x="160909" y="1488186"/>
                  </a:lnTo>
                  <a:lnTo>
                    <a:pt x="14213968" y="1398270"/>
                  </a:lnTo>
                  <a:lnTo>
                    <a:pt x="14601189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94859" y="402206"/>
            <a:ext cx="9854625" cy="1228471"/>
            <a:chOff x="0" y="0"/>
            <a:chExt cx="13139500" cy="16379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39499" cy="1637961"/>
            </a:xfrm>
            <a:custGeom>
              <a:avLst/>
              <a:gdLst/>
              <a:ahLst/>
              <a:cxnLst/>
              <a:rect r="r" b="b" t="t" l="l"/>
              <a:pathLst>
                <a:path h="1637961" w="13139499">
                  <a:moveTo>
                    <a:pt x="0" y="0"/>
                  </a:moveTo>
                  <a:lnTo>
                    <a:pt x="13139499" y="0"/>
                  </a:lnTo>
                  <a:lnTo>
                    <a:pt x="13139499" y="1637961"/>
                  </a:lnTo>
                  <a:lnTo>
                    <a:pt x="0" y="16379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3139500" cy="166653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Lifetime Value: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2050" y="2085276"/>
            <a:ext cx="11532600" cy="2608800"/>
            <a:chOff x="0" y="0"/>
            <a:chExt cx="15376800" cy="3478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76799" cy="3478400"/>
            </a:xfrm>
            <a:custGeom>
              <a:avLst/>
              <a:gdLst/>
              <a:ahLst/>
              <a:cxnLst/>
              <a:rect r="r" b="b" t="t" l="l"/>
              <a:pathLst>
                <a:path h="3478400" w="15376799">
                  <a:moveTo>
                    <a:pt x="0" y="0"/>
                  </a:moveTo>
                  <a:lnTo>
                    <a:pt x="15376799" y="0"/>
                  </a:lnTo>
                  <a:lnTo>
                    <a:pt x="15376799" y="3478400"/>
                  </a:lnTo>
                  <a:lnTo>
                    <a:pt x="0" y="347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5376800" cy="34974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999"/>
                </a:lnSpc>
              </a:pPr>
              <a:r>
                <a:rPr lang="en-US" sz="4999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“CLV estimates the total revenue and profit a customer generates from their first purchase to their last.”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225122" y="4512418"/>
            <a:ext cx="5382144" cy="5766128"/>
          </a:xfrm>
          <a:custGeom>
            <a:avLst/>
            <a:gdLst/>
            <a:ahLst/>
            <a:cxnLst/>
            <a:rect r="r" b="b" t="t" l="l"/>
            <a:pathLst>
              <a:path h="5766128" w="5382144">
                <a:moveTo>
                  <a:pt x="0" y="0"/>
                </a:moveTo>
                <a:lnTo>
                  <a:pt x="5382144" y="0"/>
                </a:lnTo>
                <a:lnTo>
                  <a:pt x="5382144" y="5766128"/>
                </a:lnTo>
                <a:lnTo>
                  <a:pt x="0" y="57661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01000" y="7370050"/>
            <a:ext cx="805904" cy="896028"/>
          </a:xfrm>
          <a:custGeom>
            <a:avLst/>
            <a:gdLst/>
            <a:ahLst/>
            <a:cxnLst/>
            <a:rect r="r" b="b" t="t" l="l"/>
            <a:pathLst>
              <a:path h="896028" w="805904">
                <a:moveTo>
                  <a:pt x="0" y="0"/>
                </a:moveTo>
                <a:lnTo>
                  <a:pt x="805904" y="0"/>
                </a:lnTo>
                <a:lnTo>
                  <a:pt x="805904" y="896028"/>
                </a:lnTo>
                <a:lnTo>
                  <a:pt x="0" y="8960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481924" y="3362794"/>
            <a:ext cx="621280" cy="519136"/>
          </a:xfrm>
          <a:custGeom>
            <a:avLst/>
            <a:gdLst/>
            <a:ahLst/>
            <a:cxnLst/>
            <a:rect r="r" b="b" t="t" l="l"/>
            <a:pathLst>
              <a:path h="519136" w="621280">
                <a:moveTo>
                  <a:pt x="0" y="0"/>
                </a:moveTo>
                <a:lnTo>
                  <a:pt x="621280" y="0"/>
                </a:lnTo>
                <a:lnTo>
                  <a:pt x="621280" y="519136"/>
                </a:lnTo>
                <a:lnTo>
                  <a:pt x="0" y="519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351313" y="5579204"/>
            <a:ext cx="12970238" cy="3268836"/>
          </a:xfrm>
          <a:custGeom>
            <a:avLst/>
            <a:gdLst/>
            <a:ahLst/>
            <a:cxnLst/>
            <a:rect r="r" b="b" t="t" l="l"/>
            <a:pathLst>
              <a:path h="3268836" w="12970238">
                <a:moveTo>
                  <a:pt x="0" y="0"/>
                </a:moveTo>
                <a:lnTo>
                  <a:pt x="12970238" y="0"/>
                </a:lnTo>
                <a:lnTo>
                  <a:pt x="12970238" y="3268836"/>
                </a:lnTo>
                <a:lnTo>
                  <a:pt x="0" y="32688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6205" r="-341" b="-41638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1825" y="-153075"/>
            <a:ext cx="8368900" cy="1818700"/>
          </a:xfrm>
          <a:custGeom>
            <a:avLst/>
            <a:gdLst/>
            <a:ahLst/>
            <a:cxnLst/>
            <a:rect r="r" b="b" t="t" l="l"/>
            <a:pathLst>
              <a:path h="1818700" w="8368900">
                <a:moveTo>
                  <a:pt x="0" y="0"/>
                </a:moveTo>
                <a:lnTo>
                  <a:pt x="8368900" y="0"/>
                </a:lnTo>
                <a:lnTo>
                  <a:pt x="8368900" y="1818700"/>
                </a:lnTo>
                <a:lnTo>
                  <a:pt x="0" y="181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28450" y="6411476"/>
            <a:ext cx="9133084" cy="1004756"/>
            <a:chOff x="0" y="0"/>
            <a:chExt cx="12177445" cy="13396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2176760" cy="1339342"/>
            </a:xfrm>
            <a:custGeom>
              <a:avLst/>
              <a:gdLst/>
              <a:ahLst/>
              <a:cxnLst/>
              <a:rect r="r" b="b" t="t" l="l"/>
              <a:pathLst>
                <a:path h="1339342" w="12176760">
                  <a:moveTo>
                    <a:pt x="0" y="0"/>
                  </a:moveTo>
                  <a:lnTo>
                    <a:pt x="134239" y="1339342"/>
                  </a:lnTo>
                  <a:lnTo>
                    <a:pt x="11853926" y="1258443"/>
                  </a:lnTo>
                  <a:lnTo>
                    <a:pt x="12176760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14049" y="1987754"/>
            <a:ext cx="11361886" cy="4926072"/>
            <a:chOff x="0" y="0"/>
            <a:chExt cx="15149182" cy="65680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49182" cy="6568096"/>
            </a:xfrm>
            <a:custGeom>
              <a:avLst/>
              <a:gdLst/>
              <a:ahLst/>
              <a:cxnLst/>
              <a:rect r="r" b="b" t="t" l="l"/>
              <a:pathLst>
                <a:path h="6568096" w="15149182">
                  <a:moveTo>
                    <a:pt x="0" y="0"/>
                  </a:moveTo>
                  <a:lnTo>
                    <a:pt x="15149182" y="0"/>
                  </a:lnTo>
                  <a:lnTo>
                    <a:pt x="15149182" y="6568096"/>
                  </a:lnTo>
                  <a:lnTo>
                    <a:pt x="0" y="6568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5149182" cy="66347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000"/>
                </a:lnSpc>
              </a:pPr>
              <a:r>
                <a:rPr lang="en-US" b="true" sz="20000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R$ 178.9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28450" y="6511226"/>
            <a:ext cx="8899800" cy="805200"/>
            <a:chOff x="0" y="0"/>
            <a:chExt cx="11866400" cy="1073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6400" cy="1073600"/>
            </a:xfrm>
            <a:custGeom>
              <a:avLst/>
              <a:gdLst/>
              <a:ahLst/>
              <a:cxnLst/>
              <a:rect r="r" b="b" t="t" l="l"/>
              <a:pathLst>
                <a:path h="1073600" w="11866400">
                  <a:moveTo>
                    <a:pt x="0" y="0"/>
                  </a:moveTo>
                  <a:lnTo>
                    <a:pt x="11866400" y="0"/>
                  </a:lnTo>
                  <a:lnTo>
                    <a:pt x="11866400" y="1073600"/>
                  </a:lnTo>
                  <a:lnTo>
                    <a:pt x="0" y="107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866400" cy="11021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CLV for Olist !!!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427425" y="8166925"/>
            <a:ext cx="10242250" cy="2315650"/>
          </a:xfrm>
          <a:custGeom>
            <a:avLst/>
            <a:gdLst/>
            <a:ahLst/>
            <a:cxnLst/>
            <a:rect r="r" b="b" t="t" l="l"/>
            <a:pathLst>
              <a:path h="2315650" w="10242250">
                <a:moveTo>
                  <a:pt x="0" y="0"/>
                </a:moveTo>
                <a:lnTo>
                  <a:pt x="10242250" y="0"/>
                </a:lnTo>
                <a:lnTo>
                  <a:pt x="10242250" y="2315650"/>
                </a:lnTo>
                <a:lnTo>
                  <a:pt x="0" y="2315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94739" y="292756"/>
            <a:ext cx="9199939" cy="9199939"/>
          </a:xfrm>
          <a:custGeom>
            <a:avLst/>
            <a:gdLst/>
            <a:ahLst/>
            <a:cxnLst/>
            <a:rect r="r" b="b" t="t" l="l"/>
            <a:pathLst>
              <a:path h="9199939" w="9199939">
                <a:moveTo>
                  <a:pt x="0" y="0"/>
                </a:moveTo>
                <a:lnTo>
                  <a:pt x="9199938" y="0"/>
                </a:lnTo>
                <a:lnTo>
                  <a:pt x="9199938" y="9199938"/>
                </a:lnTo>
                <a:lnTo>
                  <a:pt x="0" y="91999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6257" y="3391074"/>
            <a:ext cx="5707734" cy="5227926"/>
          </a:xfrm>
          <a:custGeom>
            <a:avLst/>
            <a:gdLst/>
            <a:ahLst/>
            <a:cxnLst/>
            <a:rect r="r" b="b" t="t" l="l"/>
            <a:pathLst>
              <a:path h="5227926" w="5707734">
                <a:moveTo>
                  <a:pt x="0" y="0"/>
                </a:moveTo>
                <a:lnTo>
                  <a:pt x="5707734" y="0"/>
                </a:lnTo>
                <a:lnTo>
                  <a:pt x="5707734" y="5227926"/>
                </a:lnTo>
                <a:lnTo>
                  <a:pt x="0" y="5227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696000" y="8892339"/>
            <a:ext cx="6593550" cy="1595495"/>
          </a:xfrm>
          <a:custGeom>
            <a:avLst/>
            <a:gdLst/>
            <a:ahLst/>
            <a:cxnLst/>
            <a:rect r="r" b="b" t="t" l="l"/>
            <a:pathLst>
              <a:path h="1595495" w="6593550">
                <a:moveTo>
                  <a:pt x="0" y="0"/>
                </a:moveTo>
                <a:lnTo>
                  <a:pt x="6593550" y="0"/>
                </a:lnTo>
                <a:lnTo>
                  <a:pt x="6593550" y="1595495"/>
                </a:lnTo>
                <a:lnTo>
                  <a:pt x="0" y="1595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7375" y="-121175"/>
            <a:ext cx="1314600" cy="3368300"/>
          </a:xfrm>
          <a:custGeom>
            <a:avLst/>
            <a:gdLst/>
            <a:ahLst/>
            <a:cxnLst/>
            <a:rect r="r" b="b" t="t" l="l"/>
            <a:pathLst>
              <a:path h="3368300" w="1314600">
                <a:moveTo>
                  <a:pt x="0" y="0"/>
                </a:moveTo>
                <a:lnTo>
                  <a:pt x="1314600" y="0"/>
                </a:lnTo>
                <a:lnTo>
                  <a:pt x="1314600" y="3368300"/>
                </a:lnTo>
                <a:lnTo>
                  <a:pt x="0" y="336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835897" y="5301425"/>
            <a:ext cx="770000" cy="3767050"/>
          </a:xfrm>
          <a:custGeom>
            <a:avLst/>
            <a:gdLst/>
            <a:ahLst/>
            <a:cxnLst/>
            <a:rect r="r" b="b" t="t" l="l"/>
            <a:pathLst>
              <a:path h="3767050" w="770000">
                <a:moveTo>
                  <a:pt x="0" y="0"/>
                </a:moveTo>
                <a:lnTo>
                  <a:pt x="770000" y="0"/>
                </a:lnTo>
                <a:lnTo>
                  <a:pt x="770000" y="3767050"/>
                </a:lnTo>
                <a:lnTo>
                  <a:pt x="0" y="3767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26450" y="1079000"/>
            <a:ext cx="15435000" cy="1226567"/>
            <a:chOff x="0" y="0"/>
            <a:chExt cx="20580000" cy="1635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CLV Comparison: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6450" y="3034300"/>
            <a:ext cx="5102400" cy="1317000"/>
            <a:chOff x="0" y="0"/>
            <a:chExt cx="6803200" cy="175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03200" cy="1756000"/>
            </a:xfrm>
            <a:custGeom>
              <a:avLst/>
              <a:gdLst/>
              <a:ahLst/>
              <a:cxnLst/>
              <a:rect r="r" b="b" t="t" l="l"/>
              <a:pathLst>
                <a:path h="1756000" w="6803200">
                  <a:moveTo>
                    <a:pt x="0" y="0"/>
                  </a:moveTo>
                  <a:lnTo>
                    <a:pt x="6803200" y="0"/>
                  </a:lnTo>
                  <a:lnTo>
                    <a:pt x="6803200" y="1756000"/>
                  </a:lnTo>
                  <a:lnTo>
                    <a:pt x="0" y="175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6803200" cy="177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EPRG: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29048" y="4351352"/>
            <a:ext cx="5102400" cy="1076400"/>
            <a:chOff x="0" y="0"/>
            <a:chExt cx="6803200" cy="1435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03200" cy="1435200"/>
            </a:xfrm>
            <a:custGeom>
              <a:avLst/>
              <a:gdLst/>
              <a:ahLst/>
              <a:cxnLst/>
              <a:rect r="r" b="b" t="t" l="l"/>
              <a:pathLst>
                <a:path h="1435200" w="6803200">
                  <a:moveTo>
                    <a:pt x="0" y="0"/>
                  </a:moveTo>
                  <a:lnTo>
                    <a:pt x="6803200" y="0"/>
                  </a:lnTo>
                  <a:lnTo>
                    <a:pt x="6803200" y="1435200"/>
                  </a:lnTo>
                  <a:lnTo>
                    <a:pt x="0" y="14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6803200" cy="1463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39"/>
                </a:lnSpc>
              </a:pPr>
              <a:r>
                <a:rPr lang="en-US" b="true" sz="3699">
                  <a:solidFill>
                    <a:srgbClr val="3C78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~R$ 800–2,000.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728025" y="5355820"/>
            <a:ext cx="5104800" cy="1317000"/>
            <a:chOff x="0" y="0"/>
            <a:chExt cx="6806400" cy="175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06400" cy="1756000"/>
            </a:xfrm>
            <a:custGeom>
              <a:avLst/>
              <a:gdLst/>
              <a:ahLst/>
              <a:cxnLst/>
              <a:rect r="r" b="b" t="t" l="l"/>
              <a:pathLst>
                <a:path h="1756000" w="6806400">
                  <a:moveTo>
                    <a:pt x="0" y="0"/>
                  </a:moveTo>
                  <a:lnTo>
                    <a:pt x="6806400" y="0"/>
                  </a:lnTo>
                  <a:lnTo>
                    <a:pt x="6806400" y="1756000"/>
                  </a:lnTo>
                  <a:lnTo>
                    <a:pt x="0" y="175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6806400" cy="177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Less “Valuable”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74848" y="6609696"/>
            <a:ext cx="5104800" cy="1073400"/>
            <a:chOff x="0" y="0"/>
            <a:chExt cx="6806400" cy="143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06400" cy="1431200"/>
            </a:xfrm>
            <a:custGeom>
              <a:avLst/>
              <a:gdLst/>
              <a:ahLst/>
              <a:cxnLst/>
              <a:rect r="r" b="b" t="t" l="l"/>
              <a:pathLst>
                <a:path h="1431200" w="6806400">
                  <a:moveTo>
                    <a:pt x="0" y="0"/>
                  </a:moveTo>
                  <a:lnTo>
                    <a:pt x="6806400" y="0"/>
                  </a:lnTo>
                  <a:lnTo>
                    <a:pt x="6806400" y="1431200"/>
                  </a:lnTo>
                  <a:lnTo>
                    <a:pt x="0" y="143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6806400" cy="1440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 marL="647698" indent="-323849" lvl="1">
                <a:lnSpc>
                  <a:spcPts val="3599"/>
                </a:lnSpc>
                <a:buFont typeface="Arial"/>
                <a:buChar char="•"/>
              </a:pPr>
              <a:r>
                <a:rPr lang="en-US" b="true" sz="2999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One-time </a:t>
              </a:r>
            </a:p>
            <a:p>
              <a:pPr algn="just" marL="647700" indent="-323850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Low-spend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54400" y="3034300"/>
            <a:ext cx="5104800" cy="1317000"/>
            <a:chOff x="0" y="0"/>
            <a:chExt cx="6806400" cy="1756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06400" cy="1756000"/>
            </a:xfrm>
            <a:custGeom>
              <a:avLst/>
              <a:gdLst/>
              <a:ahLst/>
              <a:cxnLst/>
              <a:rect r="r" b="b" t="t" l="l"/>
              <a:pathLst>
                <a:path h="1756000" w="6806400">
                  <a:moveTo>
                    <a:pt x="0" y="0"/>
                  </a:moveTo>
                  <a:lnTo>
                    <a:pt x="6806400" y="0"/>
                  </a:lnTo>
                  <a:lnTo>
                    <a:pt x="6806400" y="1756000"/>
                  </a:lnTo>
                  <a:lnTo>
                    <a:pt x="0" y="175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6806400" cy="1775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800"/>
                </a:lnSpc>
              </a:pPr>
              <a:r>
                <a:rPr lang="en-US" b="true" sz="4000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OLIST: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756796" y="4351352"/>
            <a:ext cx="5104800" cy="1076400"/>
            <a:chOff x="0" y="0"/>
            <a:chExt cx="6806400" cy="1435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806400" cy="1435200"/>
            </a:xfrm>
            <a:custGeom>
              <a:avLst/>
              <a:gdLst/>
              <a:ahLst/>
              <a:cxnLst/>
              <a:rect r="r" b="b" t="t" l="l"/>
              <a:pathLst>
                <a:path h="1435200" w="6806400">
                  <a:moveTo>
                    <a:pt x="0" y="0"/>
                  </a:moveTo>
                  <a:lnTo>
                    <a:pt x="6806400" y="0"/>
                  </a:lnTo>
                  <a:lnTo>
                    <a:pt x="6806400" y="1435200"/>
                  </a:lnTo>
                  <a:lnTo>
                    <a:pt x="0" y="143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6806400" cy="1463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39"/>
                </a:lnSpc>
              </a:pPr>
              <a:r>
                <a:rPr lang="en-US" b="true" sz="3699">
                  <a:solidFill>
                    <a:srgbClr val="3C78D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R$ 178.9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6696000" y="4255650"/>
            <a:ext cx="4896260" cy="4148096"/>
          </a:xfrm>
          <a:custGeom>
            <a:avLst/>
            <a:gdLst/>
            <a:ahLst/>
            <a:cxnLst/>
            <a:rect r="r" b="b" t="t" l="l"/>
            <a:pathLst>
              <a:path h="4148096" w="4896260">
                <a:moveTo>
                  <a:pt x="0" y="0"/>
                </a:moveTo>
                <a:lnTo>
                  <a:pt x="4896260" y="0"/>
                </a:lnTo>
                <a:lnTo>
                  <a:pt x="4896260" y="4148096"/>
                </a:lnTo>
                <a:lnTo>
                  <a:pt x="0" y="41480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430131" y="3881569"/>
            <a:ext cx="3294822" cy="2523862"/>
          </a:xfrm>
          <a:custGeom>
            <a:avLst/>
            <a:gdLst/>
            <a:ahLst/>
            <a:cxnLst/>
            <a:rect r="r" b="b" t="t" l="l"/>
            <a:pathLst>
              <a:path h="2523862" w="3294822">
                <a:moveTo>
                  <a:pt x="0" y="0"/>
                </a:moveTo>
                <a:lnTo>
                  <a:pt x="3294822" y="0"/>
                </a:lnTo>
                <a:lnTo>
                  <a:pt x="3294822" y="2523862"/>
                </a:lnTo>
                <a:lnTo>
                  <a:pt x="0" y="2523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077542" y="4462456"/>
            <a:ext cx="566826" cy="603320"/>
          </a:xfrm>
          <a:custGeom>
            <a:avLst/>
            <a:gdLst/>
            <a:ahLst/>
            <a:cxnLst/>
            <a:rect r="r" b="b" t="t" l="l"/>
            <a:pathLst>
              <a:path h="603320" w="566826">
                <a:moveTo>
                  <a:pt x="0" y="0"/>
                </a:moveTo>
                <a:lnTo>
                  <a:pt x="566826" y="0"/>
                </a:lnTo>
                <a:lnTo>
                  <a:pt x="566826" y="603320"/>
                </a:lnTo>
                <a:lnTo>
                  <a:pt x="0" y="6033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598720" y="7931006"/>
            <a:ext cx="5660580" cy="2274937"/>
          </a:xfrm>
          <a:custGeom>
            <a:avLst/>
            <a:gdLst/>
            <a:ahLst/>
            <a:cxnLst/>
            <a:rect r="r" b="b" t="t" l="l"/>
            <a:pathLst>
              <a:path h="2274937" w="5660580">
                <a:moveTo>
                  <a:pt x="0" y="0"/>
                </a:moveTo>
                <a:lnTo>
                  <a:pt x="5660580" y="0"/>
                </a:lnTo>
                <a:lnTo>
                  <a:pt x="5660580" y="2274938"/>
                </a:lnTo>
                <a:lnTo>
                  <a:pt x="0" y="22749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57375" y="7240897"/>
            <a:ext cx="7829059" cy="3302884"/>
          </a:xfrm>
          <a:custGeom>
            <a:avLst/>
            <a:gdLst/>
            <a:ahLst/>
            <a:cxnLst/>
            <a:rect r="r" b="b" t="t" l="l"/>
            <a:pathLst>
              <a:path h="3302884" w="7829059">
                <a:moveTo>
                  <a:pt x="0" y="0"/>
                </a:moveTo>
                <a:lnTo>
                  <a:pt x="7829059" y="0"/>
                </a:lnTo>
                <a:lnTo>
                  <a:pt x="7829059" y="3302885"/>
                </a:lnTo>
                <a:lnTo>
                  <a:pt x="0" y="33028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5700" y="4885850"/>
            <a:ext cx="6134394" cy="4253996"/>
            <a:chOff x="0" y="0"/>
            <a:chExt cx="8179192" cy="5671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" y="0"/>
              <a:ext cx="8179054" cy="5672074"/>
            </a:xfrm>
            <a:custGeom>
              <a:avLst/>
              <a:gdLst/>
              <a:ahLst/>
              <a:cxnLst/>
              <a:rect r="r" b="b" t="t" l="l"/>
              <a:pathLst>
                <a:path h="5672074" w="8179054">
                  <a:moveTo>
                    <a:pt x="3991737" y="0"/>
                  </a:moveTo>
                  <a:cubicBezTo>
                    <a:pt x="3139059" y="0"/>
                    <a:pt x="2275586" y="269748"/>
                    <a:pt x="1582547" y="867410"/>
                  </a:cubicBezTo>
                  <a:cubicBezTo>
                    <a:pt x="446024" y="1708277"/>
                    <a:pt x="0" y="3887089"/>
                    <a:pt x="1648079" y="4406011"/>
                  </a:cubicBezTo>
                  <a:cubicBezTo>
                    <a:pt x="2286127" y="4573016"/>
                    <a:pt x="2994660" y="4370197"/>
                    <a:pt x="3594354" y="4701921"/>
                  </a:cubicBezTo>
                  <a:cubicBezTo>
                    <a:pt x="4098798" y="4963033"/>
                    <a:pt x="4487672" y="5424551"/>
                    <a:pt x="5035169" y="5608320"/>
                  </a:cubicBezTo>
                  <a:cubicBezTo>
                    <a:pt x="5177282" y="5652008"/>
                    <a:pt x="5318633" y="5672074"/>
                    <a:pt x="5457190" y="5672074"/>
                  </a:cubicBezTo>
                  <a:cubicBezTo>
                    <a:pt x="6312408" y="5672074"/>
                    <a:pt x="7071614" y="4904486"/>
                    <a:pt x="7354697" y="4124706"/>
                  </a:cubicBezTo>
                  <a:cubicBezTo>
                    <a:pt x="8179054" y="1678559"/>
                    <a:pt x="6119114" y="0"/>
                    <a:pt x="39917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2F2F2">
                    <a:alpha val="100000"/>
                  </a:srgbClr>
                </a:gs>
                <a:gs pos="76000">
                  <a:srgbClr val="F8B684">
                    <a:alpha val="100000"/>
                  </a:srgbClr>
                </a:gs>
                <a:gs pos="100000">
                  <a:srgbClr val="FD7915">
                    <a:alpha val="100000"/>
                  </a:srgbClr>
                </a:gs>
              </a:gsLst>
              <a:lin ang="16200038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07750" y="5387150"/>
            <a:ext cx="10370472" cy="1116446"/>
            <a:chOff x="0" y="0"/>
            <a:chExt cx="13827296" cy="1488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07752" y="3467050"/>
            <a:ext cx="10453800" cy="1839874"/>
            <a:chOff x="0" y="0"/>
            <a:chExt cx="13938400" cy="24531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38400" cy="2453165"/>
            </a:xfrm>
            <a:custGeom>
              <a:avLst/>
              <a:gdLst/>
              <a:ahLst/>
              <a:cxnLst/>
              <a:rect r="r" b="b" t="t" l="l"/>
              <a:pathLst>
                <a:path h="2453165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38400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Recommendations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77523" y="1427534"/>
            <a:ext cx="3211800" cy="4079032"/>
            <a:chOff x="0" y="0"/>
            <a:chExt cx="4282400" cy="54387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00" cy="5438709"/>
            </a:xfrm>
            <a:custGeom>
              <a:avLst/>
              <a:gdLst/>
              <a:ahLst/>
              <a:cxnLst/>
              <a:rect r="r" b="b" t="t" l="l"/>
              <a:pathLst>
                <a:path h="5438709" w="4282400">
                  <a:moveTo>
                    <a:pt x="0" y="0"/>
                  </a:moveTo>
                  <a:lnTo>
                    <a:pt x="4282400" y="0"/>
                  </a:lnTo>
                  <a:lnTo>
                    <a:pt x="4282400" y="5438709"/>
                  </a:lnTo>
                  <a:lnTo>
                    <a:pt x="0" y="5438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00050"/>
              <a:ext cx="4282400" cy="58387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599"/>
                </a:lnSpc>
              </a:pPr>
              <a:r>
                <a:rPr lang="en-US" b="true" sz="19999">
                  <a:solidFill>
                    <a:srgbClr val="5D8A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1420" y="3203468"/>
            <a:ext cx="5077272" cy="4846198"/>
          </a:xfrm>
          <a:custGeom>
            <a:avLst/>
            <a:gdLst/>
            <a:ahLst/>
            <a:cxnLst/>
            <a:rect r="r" b="b" t="t" l="l"/>
            <a:pathLst>
              <a:path h="4846198" w="5077272">
                <a:moveTo>
                  <a:pt x="0" y="0"/>
                </a:moveTo>
                <a:lnTo>
                  <a:pt x="5077272" y="0"/>
                </a:lnTo>
                <a:lnTo>
                  <a:pt x="5077272" y="4846198"/>
                </a:lnTo>
                <a:lnTo>
                  <a:pt x="0" y="4846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359720" y="5642500"/>
            <a:ext cx="172850" cy="462948"/>
            <a:chOff x="0" y="0"/>
            <a:chExt cx="230467" cy="6172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0505" cy="617220"/>
            </a:xfrm>
            <a:custGeom>
              <a:avLst/>
              <a:gdLst/>
              <a:ahLst/>
              <a:cxnLst/>
              <a:rect r="r" b="b" t="t" l="l"/>
              <a:pathLst>
                <a:path h="617220" w="230505">
                  <a:moveTo>
                    <a:pt x="114935" y="0"/>
                  </a:moveTo>
                  <a:lnTo>
                    <a:pt x="230505" y="308864"/>
                  </a:lnTo>
                  <a:lnTo>
                    <a:pt x="114935" y="617220"/>
                  </a:lnTo>
                  <a:lnTo>
                    <a:pt x="0" y="308864"/>
                  </a:lnTo>
                  <a:lnTo>
                    <a:pt x="1149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0125" y="-89275"/>
            <a:ext cx="5298100" cy="1265600"/>
          </a:xfrm>
          <a:custGeom>
            <a:avLst/>
            <a:gdLst/>
            <a:ahLst/>
            <a:cxnLst/>
            <a:rect r="r" b="b" t="t" l="l"/>
            <a:pathLst>
              <a:path h="1265600" w="5298100">
                <a:moveTo>
                  <a:pt x="0" y="0"/>
                </a:moveTo>
                <a:lnTo>
                  <a:pt x="5298100" y="0"/>
                </a:lnTo>
                <a:lnTo>
                  <a:pt x="5298100" y="1265600"/>
                </a:lnTo>
                <a:lnTo>
                  <a:pt x="0" y="1265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54775" y="-647475"/>
            <a:ext cx="4325250" cy="5856300"/>
          </a:xfrm>
          <a:custGeom>
            <a:avLst/>
            <a:gdLst/>
            <a:ahLst/>
            <a:cxnLst/>
            <a:rect r="r" b="b" t="t" l="l"/>
            <a:pathLst>
              <a:path h="5856300" w="4325250">
                <a:moveTo>
                  <a:pt x="0" y="0"/>
                </a:moveTo>
                <a:lnTo>
                  <a:pt x="4325250" y="0"/>
                </a:lnTo>
                <a:lnTo>
                  <a:pt x="4325250" y="5856300"/>
                </a:lnTo>
                <a:lnTo>
                  <a:pt x="0" y="585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4050" y="3605000"/>
            <a:ext cx="7492788" cy="2088604"/>
            <a:chOff x="0" y="0"/>
            <a:chExt cx="9990384" cy="27848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635"/>
              <a:ext cx="9989820" cy="2784221"/>
            </a:xfrm>
            <a:custGeom>
              <a:avLst/>
              <a:gdLst/>
              <a:ahLst/>
              <a:cxnLst/>
              <a:rect r="r" b="b" t="t" l="l"/>
              <a:pathLst>
                <a:path h="2784221" w="9989820">
                  <a:moveTo>
                    <a:pt x="0" y="0"/>
                  </a:moveTo>
                  <a:lnTo>
                    <a:pt x="110109" y="2784221"/>
                  </a:lnTo>
                  <a:lnTo>
                    <a:pt x="9724898" y="2616073"/>
                  </a:lnTo>
                  <a:lnTo>
                    <a:pt x="998982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35025" y="870109"/>
            <a:ext cx="7492800" cy="2639641"/>
            <a:chOff x="0" y="0"/>
            <a:chExt cx="9990400" cy="35195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90400" cy="3519522"/>
            </a:xfrm>
            <a:custGeom>
              <a:avLst/>
              <a:gdLst/>
              <a:ahLst/>
              <a:cxnLst/>
              <a:rect r="r" b="b" t="t" l="l"/>
              <a:pathLst>
                <a:path h="3519522" w="9990400">
                  <a:moveTo>
                    <a:pt x="0" y="0"/>
                  </a:moveTo>
                  <a:lnTo>
                    <a:pt x="9990400" y="0"/>
                  </a:lnTo>
                  <a:lnTo>
                    <a:pt x="9990400" y="3519522"/>
                  </a:lnTo>
                  <a:lnTo>
                    <a:pt x="0" y="3519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990400" cy="354809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680"/>
                </a:lnSpc>
              </a:pPr>
              <a:r>
                <a:rPr lang="en-US" b="true" sz="64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Improve Delivery Speed: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091090" y="5154563"/>
            <a:ext cx="5489457" cy="5362146"/>
          </a:xfrm>
          <a:custGeom>
            <a:avLst/>
            <a:gdLst/>
            <a:ahLst/>
            <a:cxnLst/>
            <a:rect r="r" b="b" t="t" l="l"/>
            <a:pathLst>
              <a:path h="5362146" w="5489457">
                <a:moveTo>
                  <a:pt x="0" y="0"/>
                </a:moveTo>
                <a:lnTo>
                  <a:pt x="5489456" y="0"/>
                </a:lnTo>
                <a:lnTo>
                  <a:pt x="5489456" y="5362146"/>
                </a:lnTo>
                <a:lnTo>
                  <a:pt x="0" y="5362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26952" y="6427814"/>
            <a:ext cx="431428" cy="536796"/>
          </a:xfrm>
          <a:custGeom>
            <a:avLst/>
            <a:gdLst/>
            <a:ahLst/>
            <a:cxnLst/>
            <a:rect r="r" b="b" t="t" l="l"/>
            <a:pathLst>
              <a:path h="536796" w="431428">
                <a:moveTo>
                  <a:pt x="0" y="0"/>
                </a:moveTo>
                <a:lnTo>
                  <a:pt x="431428" y="0"/>
                </a:lnTo>
                <a:lnTo>
                  <a:pt x="431428" y="536796"/>
                </a:lnTo>
                <a:lnTo>
                  <a:pt x="0" y="536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13425" y="8484401"/>
            <a:ext cx="6995300" cy="2019450"/>
          </a:xfrm>
          <a:custGeom>
            <a:avLst/>
            <a:gdLst/>
            <a:ahLst/>
            <a:cxnLst/>
            <a:rect r="r" b="b" t="t" l="l"/>
            <a:pathLst>
              <a:path h="2019450" w="6995300">
                <a:moveTo>
                  <a:pt x="0" y="0"/>
                </a:moveTo>
                <a:lnTo>
                  <a:pt x="6995300" y="0"/>
                </a:lnTo>
                <a:lnTo>
                  <a:pt x="6995300" y="2019450"/>
                </a:lnTo>
                <a:lnTo>
                  <a:pt x="0" y="2019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14038" y="3865777"/>
            <a:ext cx="7492800" cy="1567049"/>
            <a:chOff x="0" y="0"/>
            <a:chExt cx="9990400" cy="20893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90400" cy="2089399"/>
            </a:xfrm>
            <a:custGeom>
              <a:avLst/>
              <a:gdLst/>
              <a:ahLst/>
              <a:cxnLst/>
              <a:rect r="r" b="b" t="t" l="l"/>
              <a:pathLst>
                <a:path h="2089399" w="9990400">
                  <a:moveTo>
                    <a:pt x="0" y="0"/>
                  </a:moveTo>
                  <a:lnTo>
                    <a:pt x="9990400" y="0"/>
                  </a:lnTo>
                  <a:lnTo>
                    <a:pt x="9990400" y="2089399"/>
                  </a:lnTo>
                  <a:lnTo>
                    <a:pt x="0" y="20893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990400" cy="2117974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7680"/>
                </a:lnSpc>
              </a:pPr>
              <a:r>
                <a:rPr lang="en-US" b="true" sz="64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Add Olist Badge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139392" y="4997286"/>
            <a:ext cx="10119908" cy="4261014"/>
          </a:xfrm>
          <a:custGeom>
            <a:avLst/>
            <a:gdLst/>
            <a:ahLst/>
            <a:cxnLst/>
            <a:rect r="r" b="b" t="t" l="l"/>
            <a:pathLst>
              <a:path h="4261014" w="10119908">
                <a:moveTo>
                  <a:pt x="0" y="0"/>
                </a:moveTo>
                <a:lnTo>
                  <a:pt x="10119908" y="0"/>
                </a:lnTo>
                <a:lnTo>
                  <a:pt x="10119908" y="4261014"/>
                </a:lnTo>
                <a:lnTo>
                  <a:pt x="0" y="42610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5575" y="-1205675"/>
            <a:ext cx="7786100" cy="4739900"/>
          </a:xfrm>
          <a:custGeom>
            <a:avLst/>
            <a:gdLst/>
            <a:ahLst/>
            <a:cxnLst/>
            <a:rect r="r" b="b" t="t" l="l"/>
            <a:pathLst>
              <a:path h="4739900" w="7786100">
                <a:moveTo>
                  <a:pt x="0" y="0"/>
                </a:moveTo>
                <a:lnTo>
                  <a:pt x="7786100" y="0"/>
                </a:lnTo>
                <a:lnTo>
                  <a:pt x="7786100" y="4739900"/>
                </a:lnTo>
                <a:lnTo>
                  <a:pt x="0" y="473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3675" y="6083851"/>
            <a:ext cx="4261400" cy="4692050"/>
          </a:xfrm>
          <a:custGeom>
            <a:avLst/>
            <a:gdLst/>
            <a:ahLst/>
            <a:cxnLst/>
            <a:rect r="r" b="b" t="t" l="l"/>
            <a:pathLst>
              <a:path h="4692050" w="4261400">
                <a:moveTo>
                  <a:pt x="0" y="0"/>
                </a:moveTo>
                <a:lnTo>
                  <a:pt x="4261400" y="0"/>
                </a:lnTo>
                <a:lnTo>
                  <a:pt x="4261400" y="4692050"/>
                </a:lnTo>
                <a:lnTo>
                  <a:pt x="0" y="469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05074" y="31"/>
            <a:ext cx="10319528" cy="10961138"/>
          </a:xfrm>
          <a:custGeom>
            <a:avLst/>
            <a:gdLst/>
            <a:ahLst/>
            <a:cxnLst/>
            <a:rect r="r" b="b" t="t" l="l"/>
            <a:pathLst>
              <a:path h="10961138" w="10319528">
                <a:moveTo>
                  <a:pt x="0" y="0"/>
                </a:moveTo>
                <a:lnTo>
                  <a:pt x="10319528" y="0"/>
                </a:lnTo>
                <a:lnTo>
                  <a:pt x="10319528" y="10961138"/>
                </a:lnTo>
                <a:lnTo>
                  <a:pt x="0" y="10961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90525" y="3420861"/>
            <a:ext cx="10056190" cy="2567740"/>
            <a:chOff x="0" y="0"/>
            <a:chExt cx="13408253" cy="34236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889"/>
              <a:ext cx="13408279" cy="3421888"/>
            </a:xfrm>
            <a:custGeom>
              <a:avLst/>
              <a:gdLst/>
              <a:ahLst/>
              <a:cxnLst/>
              <a:rect r="r" b="b" t="t" l="l"/>
              <a:pathLst>
                <a:path h="3421888" w="13408279">
                  <a:moveTo>
                    <a:pt x="13408279" y="0"/>
                  </a:moveTo>
                  <a:lnTo>
                    <a:pt x="0" y="184912"/>
                  </a:lnTo>
                  <a:lnTo>
                    <a:pt x="533273" y="3421888"/>
                  </a:lnTo>
                  <a:lnTo>
                    <a:pt x="13129895" y="2954147"/>
                  </a:lnTo>
                  <a:lnTo>
                    <a:pt x="13408279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04700" y="443325"/>
            <a:ext cx="10554600" cy="6181800"/>
            <a:chOff x="0" y="0"/>
            <a:chExt cx="14072800" cy="8242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72800" cy="8242400"/>
            </a:xfrm>
            <a:custGeom>
              <a:avLst/>
              <a:gdLst/>
              <a:ahLst/>
              <a:cxnLst/>
              <a:rect r="r" b="b" t="t" l="l"/>
              <a:pathLst>
                <a:path h="8242400" w="14072800">
                  <a:moveTo>
                    <a:pt x="0" y="0"/>
                  </a:moveTo>
                  <a:lnTo>
                    <a:pt x="14072800" y="0"/>
                  </a:lnTo>
                  <a:lnTo>
                    <a:pt x="14072800" y="8242400"/>
                  </a:lnTo>
                  <a:lnTo>
                    <a:pt x="0" y="824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072800" cy="8290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5960"/>
                </a:lnSpc>
              </a:pPr>
              <a:r>
                <a:rPr lang="en-US" b="true" sz="133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Focus on </a:t>
              </a:r>
              <a:r>
                <a:rPr lang="en-US" b="true" sz="133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Categories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33968" y="2844206"/>
            <a:ext cx="4900342" cy="5644914"/>
          </a:xfrm>
          <a:custGeom>
            <a:avLst/>
            <a:gdLst/>
            <a:ahLst/>
            <a:cxnLst/>
            <a:rect r="r" b="b" t="t" l="l"/>
            <a:pathLst>
              <a:path h="5644914" w="4900342">
                <a:moveTo>
                  <a:pt x="0" y="0"/>
                </a:moveTo>
                <a:lnTo>
                  <a:pt x="4900342" y="0"/>
                </a:lnTo>
                <a:lnTo>
                  <a:pt x="4900342" y="5644914"/>
                </a:lnTo>
                <a:lnTo>
                  <a:pt x="0" y="5644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66502" y="4875114"/>
            <a:ext cx="431428" cy="536796"/>
          </a:xfrm>
          <a:custGeom>
            <a:avLst/>
            <a:gdLst/>
            <a:ahLst/>
            <a:cxnLst/>
            <a:rect r="r" b="b" t="t" l="l"/>
            <a:pathLst>
              <a:path h="536796" w="431428">
                <a:moveTo>
                  <a:pt x="0" y="0"/>
                </a:moveTo>
                <a:lnTo>
                  <a:pt x="431428" y="0"/>
                </a:lnTo>
                <a:lnTo>
                  <a:pt x="431428" y="536796"/>
                </a:lnTo>
                <a:lnTo>
                  <a:pt x="0" y="536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15458" y="6409588"/>
            <a:ext cx="9133084" cy="1565429"/>
            <a:chOff x="0" y="0"/>
            <a:chExt cx="12177445" cy="20872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594"/>
              <a:ext cx="12176760" cy="2086694"/>
            </a:xfrm>
            <a:custGeom>
              <a:avLst/>
              <a:gdLst/>
              <a:ahLst/>
              <a:cxnLst/>
              <a:rect r="r" b="b" t="t" l="l"/>
              <a:pathLst>
                <a:path h="2086694" w="12176760">
                  <a:moveTo>
                    <a:pt x="0" y="0"/>
                  </a:moveTo>
                  <a:lnTo>
                    <a:pt x="134239" y="2086693"/>
                  </a:lnTo>
                  <a:lnTo>
                    <a:pt x="11853926" y="1960678"/>
                  </a:lnTo>
                  <a:lnTo>
                    <a:pt x="12176760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707711" y="8333700"/>
            <a:ext cx="8231318" cy="905550"/>
            <a:chOff x="0" y="0"/>
            <a:chExt cx="12177445" cy="133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381"/>
              <a:ext cx="12176760" cy="1339342"/>
            </a:xfrm>
            <a:custGeom>
              <a:avLst/>
              <a:gdLst/>
              <a:ahLst/>
              <a:cxnLst/>
              <a:rect r="r" b="b" t="t" l="l"/>
              <a:pathLst>
                <a:path h="1339342" w="12176760">
                  <a:moveTo>
                    <a:pt x="0" y="0"/>
                  </a:moveTo>
                  <a:lnTo>
                    <a:pt x="134239" y="1339342"/>
                  </a:lnTo>
                  <a:lnTo>
                    <a:pt x="11853926" y="1258443"/>
                  </a:lnTo>
                  <a:lnTo>
                    <a:pt x="12176760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378709" y="6606441"/>
            <a:ext cx="9079822" cy="1205594"/>
            <a:chOff x="0" y="0"/>
            <a:chExt cx="12106429" cy="16074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06429" cy="1607459"/>
            </a:xfrm>
            <a:custGeom>
              <a:avLst/>
              <a:gdLst/>
              <a:ahLst/>
              <a:cxnLst/>
              <a:rect r="r" b="b" t="t" l="l"/>
              <a:pathLst>
                <a:path h="1607459" w="12106429">
                  <a:moveTo>
                    <a:pt x="0" y="0"/>
                  </a:moveTo>
                  <a:lnTo>
                    <a:pt x="12106429" y="0"/>
                  </a:lnTo>
                  <a:lnTo>
                    <a:pt x="12106429" y="1607459"/>
                  </a:lnTo>
                  <a:lnTo>
                    <a:pt x="0" y="16074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106429" cy="16265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79"/>
                </a:lnSpc>
              </a:pPr>
              <a:r>
                <a:rPr lang="en-US" sz="3399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“Home &amp; Furniture” </a:t>
              </a:r>
            </a:p>
            <a:p>
              <a:pPr algn="ctr">
                <a:lnSpc>
                  <a:spcPts val="40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“Eectronics &amp; Accesoris”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378709" y="8183678"/>
            <a:ext cx="9079822" cy="1138039"/>
            <a:chOff x="0" y="0"/>
            <a:chExt cx="12106429" cy="15173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06429" cy="1517385"/>
            </a:xfrm>
            <a:custGeom>
              <a:avLst/>
              <a:gdLst/>
              <a:ahLst/>
              <a:cxnLst/>
              <a:rect r="r" b="b" t="t" l="l"/>
              <a:pathLst>
                <a:path h="1517385" w="12106429">
                  <a:moveTo>
                    <a:pt x="0" y="0"/>
                  </a:moveTo>
                  <a:lnTo>
                    <a:pt x="12106429" y="0"/>
                  </a:lnTo>
                  <a:lnTo>
                    <a:pt x="12106429" y="1517385"/>
                  </a:lnTo>
                  <a:lnTo>
                    <a:pt x="0" y="1517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2106429" cy="15364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079"/>
                </a:lnSpc>
              </a:pPr>
              <a:r>
                <a:rPr lang="en-US" b="true" sz="339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Offer Subscription Discounts.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30017" y="325425"/>
            <a:ext cx="1867250" cy="4867450"/>
          </a:xfrm>
          <a:custGeom>
            <a:avLst/>
            <a:gdLst/>
            <a:ahLst/>
            <a:cxnLst/>
            <a:rect r="r" b="b" t="t" l="l"/>
            <a:pathLst>
              <a:path h="4867450" w="1867250">
                <a:moveTo>
                  <a:pt x="0" y="0"/>
                </a:moveTo>
                <a:lnTo>
                  <a:pt x="1867250" y="0"/>
                </a:lnTo>
                <a:lnTo>
                  <a:pt x="1867250" y="4867450"/>
                </a:lnTo>
                <a:lnTo>
                  <a:pt x="0" y="486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400" y="8397400"/>
            <a:ext cx="2319800" cy="1889600"/>
          </a:xfrm>
          <a:custGeom>
            <a:avLst/>
            <a:gdLst/>
            <a:ahLst/>
            <a:cxnLst/>
            <a:rect r="r" b="b" t="t" l="l"/>
            <a:pathLst>
              <a:path h="1889600" w="2319800">
                <a:moveTo>
                  <a:pt x="0" y="0"/>
                </a:moveTo>
                <a:lnTo>
                  <a:pt x="2319800" y="0"/>
                </a:lnTo>
                <a:lnTo>
                  <a:pt x="2319800" y="1889600"/>
                </a:lnTo>
                <a:lnTo>
                  <a:pt x="0" y="188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4950" y="8397400"/>
            <a:ext cx="2319800" cy="1889600"/>
          </a:xfrm>
          <a:custGeom>
            <a:avLst/>
            <a:gdLst/>
            <a:ahLst/>
            <a:cxnLst/>
            <a:rect r="r" b="b" t="t" l="l"/>
            <a:pathLst>
              <a:path h="1889600" w="2319800">
                <a:moveTo>
                  <a:pt x="0" y="0"/>
                </a:moveTo>
                <a:lnTo>
                  <a:pt x="2319800" y="0"/>
                </a:lnTo>
                <a:lnTo>
                  <a:pt x="2319800" y="1889600"/>
                </a:lnTo>
                <a:lnTo>
                  <a:pt x="0" y="188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61425" y="8624587"/>
            <a:ext cx="4771800" cy="2006900"/>
          </a:xfrm>
          <a:custGeom>
            <a:avLst/>
            <a:gdLst/>
            <a:ahLst/>
            <a:cxnLst/>
            <a:rect r="r" b="b" t="t" l="l"/>
            <a:pathLst>
              <a:path h="2006900" w="4771800">
                <a:moveTo>
                  <a:pt x="0" y="0"/>
                </a:moveTo>
                <a:lnTo>
                  <a:pt x="4771800" y="0"/>
                </a:lnTo>
                <a:lnTo>
                  <a:pt x="4771800" y="2006900"/>
                </a:lnTo>
                <a:lnTo>
                  <a:pt x="0" y="2006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71119" y="2759150"/>
            <a:ext cx="1340081" cy="1263526"/>
            <a:chOff x="0" y="0"/>
            <a:chExt cx="2145008" cy="2022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037050" y="3803350"/>
            <a:ext cx="6064200" cy="771000"/>
            <a:chOff x="0" y="0"/>
            <a:chExt cx="8085600" cy="1028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85600" cy="1028000"/>
            </a:xfrm>
            <a:custGeom>
              <a:avLst/>
              <a:gdLst/>
              <a:ahLst/>
              <a:cxnLst/>
              <a:rect r="r" b="b" t="t" l="l"/>
              <a:pathLst>
                <a:path h="1028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028000"/>
                  </a:lnTo>
                  <a:lnTo>
                    <a:pt x="0" y="102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085600" cy="10565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Theory lesson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713428" y="4825889"/>
            <a:ext cx="6064200" cy="924000"/>
            <a:chOff x="0" y="0"/>
            <a:chExt cx="8085600" cy="1232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085600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Customer Loyalty &amp; Churn Drivers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6450" y="1079000"/>
            <a:ext cx="15435000" cy="1145400"/>
            <a:chOff x="0" y="0"/>
            <a:chExt cx="20580000" cy="1527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580000" cy="1527200"/>
            </a:xfrm>
            <a:custGeom>
              <a:avLst/>
              <a:gdLst/>
              <a:ahLst/>
              <a:cxnLst/>
              <a:rect r="r" b="b" t="t" l="l"/>
              <a:pathLst>
                <a:path h="1527200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0580000" cy="15557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Approaches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408225" y="-73325"/>
            <a:ext cx="5617050" cy="2205550"/>
          </a:xfrm>
          <a:custGeom>
            <a:avLst/>
            <a:gdLst/>
            <a:ahLst/>
            <a:cxnLst/>
            <a:rect r="r" b="b" t="t" l="l"/>
            <a:pathLst>
              <a:path h="2205550" w="5617050">
                <a:moveTo>
                  <a:pt x="0" y="0"/>
                </a:moveTo>
                <a:lnTo>
                  <a:pt x="5617050" y="0"/>
                </a:lnTo>
                <a:lnTo>
                  <a:pt x="5617050" y="2205550"/>
                </a:lnTo>
                <a:lnTo>
                  <a:pt x="0" y="22055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71119" y="4651326"/>
            <a:ext cx="1340081" cy="1263526"/>
            <a:chOff x="0" y="0"/>
            <a:chExt cx="2145008" cy="20224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71684" y="2862742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6581601"/>
            <a:ext cx="1340081" cy="1263526"/>
            <a:chOff x="0" y="0"/>
            <a:chExt cx="2145008" cy="20224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406050" y="2652484"/>
            <a:ext cx="1340081" cy="1263526"/>
            <a:chOff x="0" y="0"/>
            <a:chExt cx="2145008" cy="20224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406050" y="4714423"/>
            <a:ext cx="1340081" cy="1263526"/>
            <a:chOff x="0" y="0"/>
            <a:chExt cx="2145008" cy="20224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406050" y="6778048"/>
            <a:ext cx="1340081" cy="1263526"/>
            <a:chOff x="0" y="0"/>
            <a:chExt cx="2145008" cy="20224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508"/>
              <a:ext cx="2144903" cy="2021967"/>
            </a:xfrm>
            <a:custGeom>
              <a:avLst/>
              <a:gdLst/>
              <a:ahLst/>
              <a:cxnLst/>
              <a:rect r="r" b="b" t="t" l="l"/>
              <a:pathLst>
                <a:path h="2021967" w="2144903">
                  <a:moveTo>
                    <a:pt x="0" y="0"/>
                  </a:moveTo>
                  <a:lnTo>
                    <a:pt x="23622" y="2021967"/>
                  </a:lnTo>
                  <a:lnTo>
                    <a:pt x="2088007" y="1899793"/>
                  </a:lnTo>
                  <a:lnTo>
                    <a:pt x="2144903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229831" y="4797314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9265" y="6648276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06615" y="2793672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06615" y="4860410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06615" y="6920923"/>
            <a:ext cx="1138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2511200" y="6751364"/>
            <a:ext cx="6783662" cy="924000"/>
            <a:chOff x="0" y="0"/>
            <a:chExt cx="9044883" cy="1232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044884" cy="1232000"/>
            </a:xfrm>
            <a:custGeom>
              <a:avLst/>
              <a:gdLst/>
              <a:ahLst/>
              <a:cxnLst/>
              <a:rect r="r" b="b" t="t" l="l"/>
              <a:pathLst>
                <a:path h="1232000" w="9044884">
                  <a:moveTo>
                    <a:pt x="0" y="0"/>
                  </a:moveTo>
                  <a:lnTo>
                    <a:pt x="9044884" y="0"/>
                  </a:lnTo>
                  <a:lnTo>
                    <a:pt x="9044884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9044883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Seasonal &amp; Monthly Customer Trends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889006" y="2817447"/>
            <a:ext cx="6064200" cy="924000"/>
            <a:chOff x="0" y="0"/>
            <a:chExt cx="8085600" cy="1232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8085600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Category Impact on Loyalty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865817" y="4854061"/>
            <a:ext cx="6064200" cy="984250"/>
            <a:chOff x="0" y="0"/>
            <a:chExt cx="8085600" cy="131233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085600" cy="1312333"/>
            </a:xfrm>
            <a:custGeom>
              <a:avLst/>
              <a:gdLst/>
              <a:ahLst/>
              <a:cxnLst/>
              <a:rect r="r" b="b" t="t" l="l"/>
              <a:pathLst>
                <a:path h="1312333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312333"/>
                  </a:lnTo>
                  <a:lnTo>
                    <a:pt x="0" y="131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8085600" cy="13313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Review Behavior Analysis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889006" y="6921127"/>
            <a:ext cx="6064200" cy="924000"/>
            <a:chOff x="0" y="0"/>
            <a:chExt cx="8085600" cy="1232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19050"/>
              <a:ext cx="8085600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Delivery Speed &amp; Retention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713428" y="2891317"/>
            <a:ext cx="6064200" cy="924000"/>
            <a:chOff x="0" y="0"/>
            <a:chExt cx="8085600" cy="12320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085600" cy="1232000"/>
            </a:xfrm>
            <a:custGeom>
              <a:avLst/>
              <a:gdLst/>
              <a:ahLst/>
              <a:cxnLst/>
              <a:rect r="r" b="b" t="t" l="l"/>
              <a:pathLst>
                <a:path h="1232000" w="8085600">
                  <a:moveTo>
                    <a:pt x="0" y="0"/>
                  </a:moveTo>
                  <a:lnTo>
                    <a:pt x="8085600" y="0"/>
                  </a:lnTo>
                  <a:lnTo>
                    <a:pt x="8085600" y="1232000"/>
                  </a:lnTo>
                  <a:lnTo>
                    <a:pt x="0" y="123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8085600" cy="1251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91F4E"/>
                  </a:solidFill>
                  <a:latin typeface="Arimo"/>
                  <a:ea typeface="Arimo"/>
                  <a:cs typeface="Arimo"/>
                  <a:sym typeface="Arimo"/>
                </a:rPr>
                <a:t>Regional Loyalty Insights (Brazil)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26450" y="1079000"/>
            <a:ext cx="15435000" cy="1222757"/>
            <a:chOff x="0" y="0"/>
            <a:chExt cx="20580000" cy="1630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80000" cy="1630343"/>
            </a:xfrm>
            <a:custGeom>
              <a:avLst/>
              <a:gdLst/>
              <a:ahLst/>
              <a:cxnLst/>
              <a:rect r="r" b="b" t="t" l="l"/>
              <a:pathLst>
                <a:path h="163034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0343"/>
                  </a:lnTo>
                  <a:lnTo>
                    <a:pt x="0" y="1630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0580000" cy="17541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Discounts for “One Time”: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05050" y="2727250"/>
            <a:ext cx="7156482" cy="6703840"/>
          </a:xfrm>
          <a:custGeom>
            <a:avLst/>
            <a:gdLst/>
            <a:ahLst/>
            <a:cxnLst/>
            <a:rect r="r" b="b" t="t" l="l"/>
            <a:pathLst>
              <a:path h="6703840" w="7156482">
                <a:moveTo>
                  <a:pt x="0" y="0"/>
                </a:moveTo>
                <a:lnTo>
                  <a:pt x="7156482" y="0"/>
                </a:lnTo>
                <a:lnTo>
                  <a:pt x="7156482" y="6703840"/>
                </a:lnTo>
                <a:lnTo>
                  <a:pt x="0" y="6703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87919" y="6019125"/>
            <a:ext cx="3045550" cy="6940850"/>
          </a:xfrm>
          <a:custGeom>
            <a:avLst/>
            <a:gdLst/>
            <a:ahLst/>
            <a:cxnLst/>
            <a:rect r="r" b="b" t="t" l="l"/>
            <a:pathLst>
              <a:path h="6940850" w="3045550">
                <a:moveTo>
                  <a:pt x="0" y="0"/>
                </a:moveTo>
                <a:lnTo>
                  <a:pt x="3045550" y="0"/>
                </a:lnTo>
                <a:lnTo>
                  <a:pt x="3045550" y="6940850"/>
                </a:lnTo>
                <a:lnTo>
                  <a:pt x="0" y="6940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31331" y="2612175"/>
            <a:ext cx="6933990" cy="6933990"/>
          </a:xfrm>
          <a:custGeom>
            <a:avLst/>
            <a:gdLst/>
            <a:ahLst/>
            <a:cxnLst/>
            <a:rect r="r" b="b" t="t" l="l"/>
            <a:pathLst>
              <a:path h="6933990" w="6933990">
                <a:moveTo>
                  <a:pt x="0" y="0"/>
                </a:moveTo>
                <a:lnTo>
                  <a:pt x="6933990" y="0"/>
                </a:lnTo>
                <a:lnTo>
                  <a:pt x="6933990" y="6933990"/>
                </a:lnTo>
                <a:lnTo>
                  <a:pt x="0" y="69339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301757"/>
            <a:ext cx="12450831" cy="7010603"/>
          </a:xfrm>
          <a:custGeom>
            <a:avLst/>
            <a:gdLst/>
            <a:ahLst/>
            <a:cxnLst/>
            <a:rect r="r" b="b" t="t" l="l"/>
            <a:pathLst>
              <a:path h="7010603" w="12450831">
                <a:moveTo>
                  <a:pt x="0" y="0"/>
                </a:moveTo>
                <a:lnTo>
                  <a:pt x="12450831" y="0"/>
                </a:lnTo>
                <a:lnTo>
                  <a:pt x="12450831" y="7010603"/>
                </a:lnTo>
                <a:lnTo>
                  <a:pt x="0" y="7010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7542" y="5641020"/>
            <a:ext cx="3000514" cy="4283290"/>
          </a:xfrm>
          <a:custGeom>
            <a:avLst/>
            <a:gdLst/>
            <a:ahLst/>
            <a:cxnLst/>
            <a:rect r="r" b="b" t="t" l="l"/>
            <a:pathLst>
              <a:path h="4283290" w="3000514">
                <a:moveTo>
                  <a:pt x="0" y="0"/>
                </a:moveTo>
                <a:lnTo>
                  <a:pt x="3000513" y="0"/>
                </a:lnTo>
                <a:lnTo>
                  <a:pt x="3000513" y="4283290"/>
                </a:lnTo>
                <a:lnTo>
                  <a:pt x="0" y="4283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8994" y="5507670"/>
            <a:ext cx="869355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7903" indent="-613952" lvl="1">
              <a:lnSpc>
                <a:spcPts val="4319"/>
              </a:lnSpc>
            </a:pPr>
            <a:r>
              <a:rPr lang="en-US" b="true" sz="3599">
                <a:solidFill>
                  <a:srgbClr val="091F4E"/>
                </a:solidFill>
                <a:latin typeface="Arimo Bold"/>
                <a:ea typeface="Arimo Bold"/>
                <a:cs typeface="Arimo Bold"/>
                <a:sym typeface="Arimo Bold"/>
              </a:rPr>
              <a:t>“Welcome Back! Enjoy 10% off your next purchase”.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56575" y="-599625"/>
            <a:ext cx="3145000" cy="4229550"/>
          </a:xfrm>
          <a:custGeom>
            <a:avLst/>
            <a:gdLst/>
            <a:ahLst/>
            <a:cxnLst/>
            <a:rect r="r" b="b" t="t" l="l"/>
            <a:pathLst>
              <a:path h="4229550" w="3145000">
                <a:moveTo>
                  <a:pt x="0" y="0"/>
                </a:moveTo>
                <a:lnTo>
                  <a:pt x="3145000" y="0"/>
                </a:lnTo>
                <a:lnTo>
                  <a:pt x="3145000" y="4229550"/>
                </a:lnTo>
                <a:lnTo>
                  <a:pt x="0" y="4229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5075" y="-324075"/>
            <a:ext cx="4580400" cy="3432100"/>
          </a:xfrm>
          <a:custGeom>
            <a:avLst/>
            <a:gdLst/>
            <a:ahLst/>
            <a:cxnLst/>
            <a:rect r="r" b="b" t="t" l="l"/>
            <a:pathLst>
              <a:path h="3432100" w="4580400">
                <a:moveTo>
                  <a:pt x="0" y="0"/>
                </a:moveTo>
                <a:lnTo>
                  <a:pt x="4580400" y="0"/>
                </a:lnTo>
                <a:lnTo>
                  <a:pt x="4580400" y="3432100"/>
                </a:lnTo>
                <a:lnTo>
                  <a:pt x="0" y="3432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3776" y="1079000"/>
            <a:ext cx="15435000" cy="1226567"/>
            <a:chOff x="0" y="0"/>
            <a:chExt cx="20580000" cy="1635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Loyalty Tier System: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7039" y="8246100"/>
            <a:ext cx="4302600" cy="1012200"/>
            <a:chOff x="0" y="0"/>
            <a:chExt cx="5736800" cy="134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36800" cy="1349600"/>
            </a:xfrm>
            <a:custGeom>
              <a:avLst/>
              <a:gdLst/>
              <a:ahLst/>
              <a:cxnLst/>
              <a:rect r="r" b="b" t="t" l="l"/>
              <a:pathLst>
                <a:path h="1349600" w="5736800">
                  <a:moveTo>
                    <a:pt x="0" y="0"/>
                  </a:moveTo>
                  <a:lnTo>
                    <a:pt x="5736800" y="0"/>
                  </a:lnTo>
                  <a:lnTo>
                    <a:pt x="5736800" y="1349600"/>
                  </a:lnTo>
                  <a:lnTo>
                    <a:pt x="0" y="13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5736800" cy="136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 Purchase.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38744" y="8246100"/>
            <a:ext cx="4294800" cy="1012200"/>
            <a:chOff x="0" y="0"/>
            <a:chExt cx="5726400" cy="134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26400" cy="1349600"/>
            </a:xfrm>
            <a:custGeom>
              <a:avLst/>
              <a:gdLst/>
              <a:ahLst/>
              <a:cxnLst/>
              <a:rect r="r" b="b" t="t" l="l"/>
              <a:pathLst>
                <a:path h="1349600" w="5726400">
                  <a:moveTo>
                    <a:pt x="0" y="0"/>
                  </a:moveTo>
                  <a:lnTo>
                    <a:pt x="5726400" y="0"/>
                  </a:lnTo>
                  <a:lnTo>
                    <a:pt x="5726400" y="1349600"/>
                  </a:lnTo>
                  <a:lnTo>
                    <a:pt x="0" y="13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726400" cy="136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2-3 Purchases.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58100" y="8246100"/>
            <a:ext cx="4287000" cy="1012200"/>
            <a:chOff x="0" y="0"/>
            <a:chExt cx="5716000" cy="1349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16000" cy="1349600"/>
            </a:xfrm>
            <a:custGeom>
              <a:avLst/>
              <a:gdLst/>
              <a:ahLst/>
              <a:cxnLst/>
              <a:rect r="r" b="b" t="t" l="l"/>
              <a:pathLst>
                <a:path h="1349600" w="5716000">
                  <a:moveTo>
                    <a:pt x="0" y="0"/>
                  </a:moveTo>
                  <a:lnTo>
                    <a:pt x="5716000" y="0"/>
                  </a:lnTo>
                  <a:lnTo>
                    <a:pt x="5716000" y="1349600"/>
                  </a:lnTo>
                  <a:lnTo>
                    <a:pt x="0" y="13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716000" cy="1368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+ 4 Purchases.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3167" y="2102329"/>
            <a:ext cx="4550344" cy="5635141"/>
          </a:xfrm>
          <a:custGeom>
            <a:avLst/>
            <a:gdLst/>
            <a:ahLst/>
            <a:cxnLst/>
            <a:rect r="r" b="b" t="t" l="l"/>
            <a:pathLst>
              <a:path h="5635141" w="4550344">
                <a:moveTo>
                  <a:pt x="0" y="0"/>
                </a:moveTo>
                <a:lnTo>
                  <a:pt x="4550344" y="0"/>
                </a:lnTo>
                <a:lnTo>
                  <a:pt x="4550344" y="5635141"/>
                </a:lnTo>
                <a:lnTo>
                  <a:pt x="0" y="5635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17427" b="-287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38744" y="2151095"/>
            <a:ext cx="4577339" cy="5984809"/>
          </a:xfrm>
          <a:custGeom>
            <a:avLst/>
            <a:gdLst/>
            <a:ahLst/>
            <a:cxnLst/>
            <a:rect r="r" b="b" t="t" l="l"/>
            <a:pathLst>
              <a:path h="5984809" w="4577339">
                <a:moveTo>
                  <a:pt x="0" y="0"/>
                </a:moveTo>
                <a:lnTo>
                  <a:pt x="4577338" y="0"/>
                </a:lnTo>
                <a:lnTo>
                  <a:pt x="4577338" y="5984810"/>
                </a:lnTo>
                <a:lnTo>
                  <a:pt x="0" y="5984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7939" t="0" r="-118535" b="-21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25112" y="1893736"/>
            <a:ext cx="5636179" cy="6052326"/>
          </a:xfrm>
          <a:custGeom>
            <a:avLst/>
            <a:gdLst/>
            <a:ahLst/>
            <a:cxnLst/>
            <a:rect r="r" b="b" t="t" l="l"/>
            <a:pathLst>
              <a:path h="6052326" w="5636179">
                <a:moveTo>
                  <a:pt x="0" y="0"/>
                </a:moveTo>
                <a:lnTo>
                  <a:pt x="5636179" y="0"/>
                </a:lnTo>
                <a:lnTo>
                  <a:pt x="5636179" y="6052326"/>
                </a:lnTo>
                <a:lnTo>
                  <a:pt x="0" y="60523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9479" t="0" r="0" b="-723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087981" y="7626975"/>
            <a:ext cx="41119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073763"/>
                </a:solidFill>
                <a:latin typeface="Arimo Bold"/>
                <a:ea typeface="Arimo Bold"/>
                <a:cs typeface="Arimo Bold"/>
                <a:sym typeface="Arimo Bold"/>
              </a:rPr>
              <a:t>Silver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85831" y="7626975"/>
            <a:ext cx="41041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073763"/>
                </a:solidFill>
                <a:latin typeface="Arimo Bold"/>
                <a:ea typeface="Arimo Bold"/>
                <a:cs typeface="Arimo Bold"/>
                <a:sym typeface="Arimo Bold"/>
              </a:rPr>
              <a:t>Gold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3776" y="7626975"/>
            <a:ext cx="41119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b="true" sz="4000">
                <a:solidFill>
                  <a:srgbClr val="073763"/>
                </a:solidFill>
                <a:latin typeface="Arimo Bold"/>
                <a:ea typeface="Arimo Bold"/>
                <a:cs typeface="Arimo Bold"/>
                <a:sym typeface="Arimo Bold"/>
              </a:rPr>
              <a:t>Bronze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1825" y="-153075"/>
            <a:ext cx="8368900" cy="1818700"/>
          </a:xfrm>
          <a:custGeom>
            <a:avLst/>
            <a:gdLst/>
            <a:ahLst/>
            <a:cxnLst/>
            <a:rect r="r" b="b" t="t" l="l"/>
            <a:pathLst>
              <a:path h="1818700" w="8368900">
                <a:moveTo>
                  <a:pt x="0" y="0"/>
                </a:moveTo>
                <a:lnTo>
                  <a:pt x="8368900" y="0"/>
                </a:lnTo>
                <a:lnTo>
                  <a:pt x="8368900" y="1818700"/>
                </a:lnTo>
                <a:lnTo>
                  <a:pt x="0" y="181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71546" y="5902347"/>
            <a:ext cx="9581283" cy="1570530"/>
            <a:chOff x="0" y="0"/>
            <a:chExt cx="12725946" cy="2085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593"/>
              <a:ext cx="12725229" cy="2085447"/>
            </a:xfrm>
            <a:custGeom>
              <a:avLst/>
              <a:gdLst/>
              <a:ahLst/>
              <a:cxnLst/>
              <a:rect r="r" b="b" t="t" l="l"/>
              <a:pathLst>
                <a:path h="2085447" w="12725229">
                  <a:moveTo>
                    <a:pt x="0" y="0"/>
                  </a:moveTo>
                  <a:lnTo>
                    <a:pt x="140285" y="2085447"/>
                  </a:lnTo>
                  <a:lnTo>
                    <a:pt x="12387855" y="1959507"/>
                  </a:lnTo>
                  <a:lnTo>
                    <a:pt x="12725229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71546" y="2814123"/>
            <a:ext cx="9581283" cy="3447687"/>
            <a:chOff x="0" y="0"/>
            <a:chExt cx="13697297" cy="49287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97296" cy="4928776"/>
            </a:xfrm>
            <a:custGeom>
              <a:avLst/>
              <a:gdLst/>
              <a:ahLst/>
              <a:cxnLst/>
              <a:rect r="r" b="b" t="t" l="l"/>
              <a:pathLst>
                <a:path h="4928776" w="13697296">
                  <a:moveTo>
                    <a:pt x="0" y="0"/>
                  </a:moveTo>
                  <a:lnTo>
                    <a:pt x="13697296" y="0"/>
                  </a:lnTo>
                  <a:lnTo>
                    <a:pt x="13697296" y="4928776"/>
                  </a:lnTo>
                  <a:lnTo>
                    <a:pt x="0" y="49287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3697297" cy="4957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079"/>
                </a:lnSpc>
              </a:pPr>
              <a:r>
                <a:rPr lang="en-US" b="true" sz="5899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Launch a points system for writing reviews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427425" y="8166925"/>
            <a:ext cx="10242250" cy="2315650"/>
          </a:xfrm>
          <a:custGeom>
            <a:avLst/>
            <a:gdLst/>
            <a:ahLst/>
            <a:cxnLst/>
            <a:rect r="r" b="b" t="t" l="l"/>
            <a:pathLst>
              <a:path h="2315650" w="10242250">
                <a:moveTo>
                  <a:pt x="0" y="0"/>
                </a:moveTo>
                <a:lnTo>
                  <a:pt x="10242250" y="0"/>
                </a:lnTo>
                <a:lnTo>
                  <a:pt x="10242250" y="2315650"/>
                </a:lnTo>
                <a:lnTo>
                  <a:pt x="0" y="2315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51185" y="1665625"/>
            <a:ext cx="4859418" cy="6839960"/>
          </a:xfrm>
          <a:custGeom>
            <a:avLst/>
            <a:gdLst/>
            <a:ahLst/>
            <a:cxnLst/>
            <a:rect r="r" b="b" t="t" l="l"/>
            <a:pathLst>
              <a:path h="6839960" w="4859418">
                <a:moveTo>
                  <a:pt x="0" y="0"/>
                </a:moveTo>
                <a:lnTo>
                  <a:pt x="4859418" y="0"/>
                </a:lnTo>
                <a:lnTo>
                  <a:pt x="4859418" y="6839960"/>
                </a:lnTo>
                <a:lnTo>
                  <a:pt x="0" y="6839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316" r="0" b="-331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34141" y="6078012"/>
            <a:ext cx="776309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“Leav</a:t>
            </a: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 a quick review and 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collect loyalty points”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26450" y="1079000"/>
            <a:ext cx="15435000" cy="2270507"/>
            <a:chOff x="0" y="0"/>
            <a:chExt cx="20580000" cy="3027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80000" cy="3027343"/>
            </a:xfrm>
            <a:custGeom>
              <a:avLst/>
              <a:gdLst/>
              <a:ahLst/>
              <a:cxnLst/>
              <a:rect r="r" b="b" t="t" l="l"/>
              <a:pathLst>
                <a:path h="302734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3027343"/>
                  </a:lnTo>
                  <a:lnTo>
                    <a:pt x="0" y="30273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0580000" cy="31511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sz="600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Offer Vouchers </a:t>
              </a:r>
            </a:p>
            <a:p>
              <a:pPr algn="ctr">
                <a:lnSpc>
                  <a:spcPts val="82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8873251">
            <a:off x="-1148803" y="4023446"/>
            <a:ext cx="3045550" cy="6940850"/>
          </a:xfrm>
          <a:custGeom>
            <a:avLst/>
            <a:gdLst/>
            <a:ahLst/>
            <a:cxnLst/>
            <a:rect r="r" b="b" t="t" l="l"/>
            <a:pathLst>
              <a:path h="6940850" w="3045550">
                <a:moveTo>
                  <a:pt x="0" y="0"/>
                </a:moveTo>
                <a:lnTo>
                  <a:pt x="3045550" y="0"/>
                </a:lnTo>
                <a:lnTo>
                  <a:pt x="3045550" y="6940850"/>
                </a:lnTo>
                <a:lnTo>
                  <a:pt x="0" y="6940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8165" y="5037847"/>
            <a:ext cx="6289835" cy="5249153"/>
          </a:xfrm>
          <a:custGeom>
            <a:avLst/>
            <a:gdLst/>
            <a:ahLst/>
            <a:cxnLst/>
            <a:rect r="r" b="b" t="t" l="l"/>
            <a:pathLst>
              <a:path h="5249153" w="6289835">
                <a:moveTo>
                  <a:pt x="0" y="0"/>
                </a:moveTo>
                <a:lnTo>
                  <a:pt x="6289835" y="0"/>
                </a:lnTo>
                <a:lnTo>
                  <a:pt x="6289835" y="5249153"/>
                </a:lnTo>
                <a:lnTo>
                  <a:pt x="0" y="5249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533187" y="3483338"/>
            <a:ext cx="9464978" cy="4396057"/>
            <a:chOff x="0" y="0"/>
            <a:chExt cx="12725946" cy="5910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681"/>
              <a:ext cx="12725229" cy="5908997"/>
            </a:xfrm>
            <a:custGeom>
              <a:avLst/>
              <a:gdLst/>
              <a:ahLst/>
              <a:cxnLst/>
              <a:rect r="r" b="b" t="t" l="l"/>
              <a:pathLst>
                <a:path h="5908997" w="12725229">
                  <a:moveTo>
                    <a:pt x="0" y="0"/>
                  </a:moveTo>
                  <a:lnTo>
                    <a:pt x="140285" y="5908997"/>
                  </a:lnTo>
                  <a:lnTo>
                    <a:pt x="12387855" y="5552236"/>
                  </a:lnTo>
                  <a:lnTo>
                    <a:pt x="12725229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748226" y="4520115"/>
            <a:ext cx="9034899" cy="2812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6"/>
              </a:lnSpc>
            </a:pPr>
            <a:r>
              <a:rPr lang="en-US" sz="4655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Vouchers act as a reason to return, especially for one-time shoppers </a:t>
            </a:r>
          </a:p>
          <a:p>
            <a:pPr algn="ctr">
              <a:lnSpc>
                <a:spcPts val="55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5700" y="4885850"/>
            <a:ext cx="6134394" cy="4253996"/>
            <a:chOff x="0" y="0"/>
            <a:chExt cx="8179192" cy="5671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" y="0"/>
              <a:ext cx="8179054" cy="5672074"/>
            </a:xfrm>
            <a:custGeom>
              <a:avLst/>
              <a:gdLst/>
              <a:ahLst/>
              <a:cxnLst/>
              <a:rect r="r" b="b" t="t" l="l"/>
              <a:pathLst>
                <a:path h="5672074" w="8179054">
                  <a:moveTo>
                    <a:pt x="3991737" y="0"/>
                  </a:moveTo>
                  <a:cubicBezTo>
                    <a:pt x="3139059" y="0"/>
                    <a:pt x="2275586" y="269748"/>
                    <a:pt x="1582547" y="867410"/>
                  </a:cubicBezTo>
                  <a:cubicBezTo>
                    <a:pt x="446024" y="1708277"/>
                    <a:pt x="0" y="3887089"/>
                    <a:pt x="1648079" y="4406011"/>
                  </a:cubicBezTo>
                  <a:cubicBezTo>
                    <a:pt x="2286127" y="4573016"/>
                    <a:pt x="2994660" y="4370197"/>
                    <a:pt x="3594354" y="4701921"/>
                  </a:cubicBezTo>
                  <a:cubicBezTo>
                    <a:pt x="4098798" y="4963033"/>
                    <a:pt x="4487672" y="5424551"/>
                    <a:pt x="5035169" y="5608320"/>
                  </a:cubicBezTo>
                  <a:cubicBezTo>
                    <a:pt x="5177282" y="5652008"/>
                    <a:pt x="5318633" y="5672074"/>
                    <a:pt x="5457190" y="5672074"/>
                  </a:cubicBezTo>
                  <a:cubicBezTo>
                    <a:pt x="6312408" y="5672074"/>
                    <a:pt x="7071614" y="4904486"/>
                    <a:pt x="7354697" y="4124706"/>
                  </a:cubicBezTo>
                  <a:cubicBezTo>
                    <a:pt x="8179054" y="1678559"/>
                    <a:pt x="6119114" y="0"/>
                    <a:pt x="39917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2F2F2">
                    <a:alpha val="100000"/>
                  </a:srgbClr>
                </a:gs>
                <a:gs pos="76000">
                  <a:srgbClr val="F8B684">
                    <a:alpha val="100000"/>
                  </a:srgbClr>
                </a:gs>
                <a:gs pos="100000">
                  <a:srgbClr val="FD7915">
                    <a:alpha val="100000"/>
                  </a:srgbClr>
                </a:gs>
              </a:gsLst>
              <a:lin ang="16200038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07750" y="5387150"/>
            <a:ext cx="10370472" cy="1116446"/>
            <a:chOff x="0" y="0"/>
            <a:chExt cx="13827296" cy="1488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07752" y="3467050"/>
            <a:ext cx="10453800" cy="1839874"/>
            <a:chOff x="0" y="0"/>
            <a:chExt cx="13938400" cy="24531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38400" cy="2453165"/>
            </a:xfrm>
            <a:custGeom>
              <a:avLst/>
              <a:gdLst/>
              <a:ahLst/>
              <a:cxnLst/>
              <a:rect r="r" b="b" t="t" l="l"/>
              <a:pathLst>
                <a:path h="2453165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938400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77523" y="1427534"/>
            <a:ext cx="3211800" cy="4079032"/>
            <a:chOff x="0" y="0"/>
            <a:chExt cx="4282400" cy="54387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00" cy="5438709"/>
            </a:xfrm>
            <a:custGeom>
              <a:avLst/>
              <a:gdLst/>
              <a:ahLst/>
              <a:cxnLst/>
              <a:rect r="r" b="b" t="t" l="l"/>
              <a:pathLst>
                <a:path h="5438709" w="4282400">
                  <a:moveTo>
                    <a:pt x="0" y="0"/>
                  </a:moveTo>
                  <a:lnTo>
                    <a:pt x="4282400" y="0"/>
                  </a:lnTo>
                  <a:lnTo>
                    <a:pt x="4282400" y="5438709"/>
                  </a:lnTo>
                  <a:lnTo>
                    <a:pt x="0" y="5438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00050"/>
              <a:ext cx="4282400" cy="58387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599"/>
                </a:lnSpc>
              </a:pPr>
              <a:r>
                <a:rPr lang="en-US" b="true" sz="19999">
                  <a:solidFill>
                    <a:srgbClr val="5D8A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1420" y="3203468"/>
            <a:ext cx="5077272" cy="4846198"/>
          </a:xfrm>
          <a:custGeom>
            <a:avLst/>
            <a:gdLst/>
            <a:ahLst/>
            <a:cxnLst/>
            <a:rect r="r" b="b" t="t" l="l"/>
            <a:pathLst>
              <a:path h="4846198" w="5077272">
                <a:moveTo>
                  <a:pt x="0" y="0"/>
                </a:moveTo>
                <a:lnTo>
                  <a:pt x="5077272" y="0"/>
                </a:lnTo>
                <a:lnTo>
                  <a:pt x="5077272" y="4846198"/>
                </a:lnTo>
                <a:lnTo>
                  <a:pt x="0" y="4846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359720" y="5642500"/>
            <a:ext cx="172850" cy="462948"/>
            <a:chOff x="0" y="0"/>
            <a:chExt cx="230467" cy="6172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0505" cy="617220"/>
            </a:xfrm>
            <a:custGeom>
              <a:avLst/>
              <a:gdLst/>
              <a:ahLst/>
              <a:cxnLst/>
              <a:rect r="r" b="b" t="t" l="l"/>
              <a:pathLst>
                <a:path h="617220" w="230505">
                  <a:moveTo>
                    <a:pt x="114935" y="0"/>
                  </a:moveTo>
                  <a:lnTo>
                    <a:pt x="230505" y="308864"/>
                  </a:lnTo>
                  <a:lnTo>
                    <a:pt x="114935" y="617220"/>
                  </a:lnTo>
                  <a:lnTo>
                    <a:pt x="0" y="308864"/>
                  </a:lnTo>
                  <a:lnTo>
                    <a:pt x="1149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361843" y="4616575"/>
            <a:ext cx="6306471" cy="6509169"/>
          </a:xfrm>
          <a:custGeom>
            <a:avLst/>
            <a:gdLst/>
            <a:ahLst/>
            <a:cxnLst/>
            <a:rect r="r" b="b" t="t" l="l"/>
            <a:pathLst>
              <a:path h="6509169" w="6306471">
                <a:moveTo>
                  <a:pt x="0" y="0"/>
                </a:moveTo>
                <a:lnTo>
                  <a:pt x="6306470" y="0"/>
                </a:lnTo>
                <a:lnTo>
                  <a:pt x="6306470" y="6509168"/>
                </a:lnTo>
                <a:lnTo>
                  <a:pt x="0" y="6509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25257" y="4616575"/>
            <a:ext cx="6306471" cy="6509169"/>
          </a:xfrm>
          <a:custGeom>
            <a:avLst/>
            <a:gdLst/>
            <a:ahLst/>
            <a:cxnLst/>
            <a:rect r="r" b="b" t="t" l="l"/>
            <a:pathLst>
              <a:path h="6509169" w="6306471">
                <a:moveTo>
                  <a:pt x="0" y="0"/>
                </a:moveTo>
                <a:lnTo>
                  <a:pt x="6306470" y="0"/>
                </a:lnTo>
                <a:lnTo>
                  <a:pt x="6306470" y="6509168"/>
                </a:lnTo>
                <a:lnTo>
                  <a:pt x="0" y="6509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26450" y="1079000"/>
            <a:ext cx="15435000" cy="1217040"/>
            <a:chOff x="0" y="0"/>
            <a:chExt cx="20580000" cy="1622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80000" cy="1622720"/>
            </a:xfrm>
            <a:custGeom>
              <a:avLst/>
              <a:gdLst/>
              <a:ahLst/>
              <a:cxnLst/>
              <a:rect r="r" b="b" t="t" l="l"/>
              <a:pathLst>
                <a:path h="1622720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22720"/>
                  </a:lnTo>
                  <a:lnTo>
                    <a:pt x="0" y="1622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580000" cy="164177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199"/>
                </a:lnSpc>
              </a:pPr>
              <a:r>
                <a:rPr lang="en-US" b="true" sz="5999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Limitation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181202" y="3734106"/>
            <a:ext cx="10359963" cy="2121439"/>
            <a:chOff x="0" y="0"/>
            <a:chExt cx="13813284" cy="28285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13284" cy="2828585"/>
            </a:xfrm>
            <a:custGeom>
              <a:avLst/>
              <a:gdLst/>
              <a:ahLst/>
              <a:cxnLst/>
              <a:rect r="r" b="b" t="t" l="l"/>
              <a:pathLst>
                <a:path h="2828585" w="13813284">
                  <a:moveTo>
                    <a:pt x="0" y="0"/>
                  </a:moveTo>
                  <a:lnTo>
                    <a:pt x="13813284" y="0"/>
                  </a:lnTo>
                  <a:lnTo>
                    <a:pt x="13813284" y="2828585"/>
                  </a:lnTo>
                  <a:lnTo>
                    <a:pt x="0" y="2828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3813284" cy="283811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1- Mi</a:t>
              </a:r>
              <a:r>
                <a:rPr lang="en-US" sz="3999" b="true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ssing or incomplete records</a:t>
              </a:r>
            </a:p>
            <a:p>
              <a:pPr algn="l">
                <a:lnSpc>
                  <a:spcPts val="4799"/>
                </a:lnSpc>
              </a:pPr>
              <a:r>
                <a:rPr lang="en-US" sz="3999" b="true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2- No demographic information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true">
                  <a:solidFill>
                    <a:srgbClr val="07376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3- Time limit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608390" y="5419960"/>
            <a:ext cx="4506298" cy="4391584"/>
          </a:xfrm>
          <a:custGeom>
            <a:avLst/>
            <a:gdLst/>
            <a:ahLst/>
            <a:cxnLst/>
            <a:rect r="r" b="b" t="t" l="l"/>
            <a:pathLst>
              <a:path h="4391584" w="4506298">
                <a:moveTo>
                  <a:pt x="0" y="0"/>
                </a:moveTo>
                <a:lnTo>
                  <a:pt x="4506298" y="0"/>
                </a:lnTo>
                <a:lnTo>
                  <a:pt x="4506298" y="4391584"/>
                </a:lnTo>
                <a:lnTo>
                  <a:pt x="0" y="439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611074" y="4701138"/>
            <a:ext cx="4247538" cy="5237604"/>
          </a:xfrm>
          <a:custGeom>
            <a:avLst/>
            <a:gdLst/>
            <a:ahLst/>
            <a:cxnLst/>
            <a:rect r="r" b="b" t="t" l="l"/>
            <a:pathLst>
              <a:path h="5237604" w="4247538">
                <a:moveTo>
                  <a:pt x="0" y="0"/>
                </a:moveTo>
                <a:lnTo>
                  <a:pt x="4247538" y="0"/>
                </a:lnTo>
                <a:lnTo>
                  <a:pt x="4247538" y="5237604"/>
                </a:lnTo>
                <a:lnTo>
                  <a:pt x="0" y="523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87063" y="3085329"/>
            <a:ext cx="5423100" cy="7434500"/>
          </a:xfrm>
          <a:custGeom>
            <a:avLst/>
            <a:gdLst/>
            <a:ahLst/>
            <a:cxnLst/>
            <a:rect r="r" b="b" t="t" l="l"/>
            <a:pathLst>
              <a:path h="7434500" w="5423100">
                <a:moveTo>
                  <a:pt x="0" y="0"/>
                </a:moveTo>
                <a:lnTo>
                  <a:pt x="5423100" y="0"/>
                </a:lnTo>
                <a:lnTo>
                  <a:pt x="5423100" y="7434500"/>
                </a:lnTo>
                <a:lnTo>
                  <a:pt x="0" y="7434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30908" y="6730446"/>
            <a:ext cx="309376" cy="562970"/>
          </a:xfrm>
          <a:custGeom>
            <a:avLst/>
            <a:gdLst/>
            <a:ahLst/>
            <a:cxnLst/>
            <a:rect r="r" b="b" t="t" l="l"/>
            <a:pathLst>
              <a:path h="562970" w="309376">
                <a:moveTo>
                  <a:pt x="0" y="0"/>
                </a:moveTo>
                <a:lnTo>
                  <a:pt x="309376" y="0"/>
                </a:lnTo>
                <a:lnTo>
                  <a:pt x="309376" y="562970"/>
                </a:lnTo>
                <a:lnTo>
                  <a:pt x="0" y="5629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64606" y="6888742"/>
            <a:ext cx="506349" cy="562974"/>
          </a:xfrm>
          <a:custGeom>
            <a:avLst/>
            <a:gdLst/>
            <a:ahLst/>
            <a:cxnLst/>
            <a:rect r="r" b="b" t="t" l="l"/>
            <a:pathLst>
              <a:path h="562974" w="506349">
                <a:moveTo>
                  <a:pt x="0" y="0"/>
                </a:moveTo>
                <a:lnTo>
                  <a:pt x="506349" y="0"/>
                </a:lnTo>
                <a:lnTo>
                  <a:pt x="506349" y="562974"/>
                </a:lnTo>
                <a:lnTo>
                  <a:pt x="0" y="562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43175" y="-57375"/>
            <a:ext cx="3893000" cy="4852200"/>
          </a:xfrm>
          <a:custGeom>
            <a:avLst/>
            <a:gdLst/>
            <a:ahLst/>
            <a:cxnLst/>
            <a:rect r="r" b="b" t="t" l="l"/>
            <a:pathLst>
              <a:path h="4852200" w="3893000">
                <a:moveTo>
                  <a:pt x="0" y="0"/>
                </a:moveTo>
                <a:lnTo>
                  <a:pt x="3893000" y="0"/>
                </a:lnTo>
                <a:lnTo>
                  <a:pt x="3893000" y="4852200"/>
                </a:lnTo>
                <a:lnTo>
                  <a:pt x="0" y="48522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43412" y="8728918"/>
            <a:ext cx="2030288" cy="1653778"/>
          </a:xfrm>
          <a:custGeom>
            <a:avLst/>
            <a:gdLst/>
            <a:ahLst/>
            <a:cxnLst/>
            <a:rect r="r" b="b" t="t" l="l"/>
            <a:pathLst>
              <a:path h="1653778" w="2030288">
                <a:moveTo>
                  <a:pt x="0" y="0"/>
                </a:moveTo>
                <a:lnTo>
                  <a:pt x="2030288" y="0"/>
                </a:lnTo>
                <a:lnTo>
                  <a:pt x="2030288" y="1653778"/>
                </a:lnTo>
                <a:lnTo>
                  <a:pt x="0" y="16537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96182" y="8204236"/>
            <a:ext cx="2565002" cy="2089330"/>
          </a:xfrm>
          <a:custGeom>
            <a:avLst/>
            <a:gdLst/>
            <a:ahLst/>
            <a:cxnLst/>
            <a:rect r="r" b="b" t="t" l="l"/>
            <a:pathLst>
              <a:path h="2089330" w="2565002">
                <a:moveTo>
                  <a:pt x="0" y="0"/>
                </a:moveTo>
                <a:lnTo>
                  <a:pt x="2565002" y="0"/>
                </a:lnTo>
                <a:lnTo>
                  <a:pt x="2565002" y="2089330"/>
                </a:lnTo>
                <a:lnTo>
                  <a:pt x="0" y="208933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56116" y="1352564"/>
            <a:ext cx="742100" cy="1071596"/>
          </a:xfrm>
          <a:custGeom>
            <a:avLst/>
            <a:gdLst/>
            <a:ahLst/>
            <a:cxnLst/>
            <a:rect r="r" b="b" t="t" l="l"/>
            <a:pathLst>
              <a:path h="1071596" w="742100">
                <a:moveTo>
                  <a:pt x="0" y="0"/>
                </a:moveTo>
                <a:lnTo>
                  <a:pt x="742100" y="0"/>
                </a:lnTo>
                <a:lnTo>
                  <a:pt x="742100" y="1071596"/>
                </a:lnTo>
                <a:lnTo>
                  <a:pt x="0" y="1071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5825" y="2272623"/>
            <a:ext cx="9027475" cy="5010348"/>
            <a:chOff x="0" y="0"/>
            <a:chExt cx="12036633" cy="6680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36634" cy="6680464"/>
            </a:xfrm>
            <a:custGeom>
              <a:avLst/>
              <a:gdLst/>
              <a:ahLst/>
              <a:cxnLst/>
              <a:rect r="r" b="b" t="t" l="l"/>
              <a:pathLst>
                <a:path h="6680464" w="12036634">
                  <a:moveTo>
                    <a:pt x="0" y="0"/>
                  </a:moveTo>
                  <a:lnTo>
                    <a:pt x="12036634" y="0"/>
                  </a:lnTo>
                  <a:lnTo>
                    <a:pt x="12036634" y="6680464"/>
                  </a:lnTo>
                  <a:lnTo>
                    <a:pt x="0" y="6680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09550"/>
              <a:ext cx="12036633" cy="64709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752"/>
                </a:lnSpc>
              </a:pPr>
              <a:r>
                <a:rPr lang="en-US" b="true" sz="112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Thank You For</a:t>
              </a:r>
            </a:p>
            <a:p>
              <a:pPr algn="ctr">
                <a:lnSpc>
                  <a:spcPts val="10752"/>
                </a:lnSpc>
              </a:pPr>
              <a:r>
                <a:rPr lang="en-US" b="true" sz="112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Listening !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80675" y="8433031"/>
            <a:ext cx="2347600" cy="1991100"/>
          </a:xfrm>
          <a:custGeom>
            <a:avLst/>
            <a:gdLst/>
            <a:ahLst/>
            <a:cxnLst/>
            <a:rect r="r" b="b" t="t" l="l"/>
            <a:pathLst>
              <a:path h="1991100" w="2347600">
                <a:moveTo>
                  <a:pt x="0" y="0"/>
                </a:moveTo>
                <a:lnTo>
                  <a:pt x="2347600" y="0"/>
                </a:lnTo>
                <a:lnTo>
                  <a:pt x="2347600" y="1991100"/>
                </a:lnTo>
                <a:lnTo>
                  <a:pt x="0" y="1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43300" y="812198"/>
            <a:ext cx="9249550" cy="7931198"/>
          </a:xfrm>
          <a:custGeom>
            <a:avLst/>
            <a:gdLst/>
            <a:ahLst/>
            <a:cxnLst/>
            <a:rect r="r" b="b" t="t" l="l"/>
            <a:pathLst>
              <a:path h="7931198" w="9249550">
                <a:moveTo>
                  <a:pt x="0" y="0"/>
                </a:moveTo>
                <a:lnTo>
                  <a:pt x="9249550" y="0"/>
                </a:lnTo>
                <a:lnTo>
                  <a:pt x="9249550" y="7931198"/>
                </a:lnTo>
                <a:lnTo>
                  <a:pt x="0" y="7931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22474" y="2872456"/>
            <a:ext cx="9913252" cy="7568446"/>
          </a:xfrm>
          <a:custGeom>
            <a:avLst/>
            <a:gdLst/>
            <a:ahLst/>
            <a:cxnLst/>
            <a:rect r="r" b="b" t="t" l="l"/>
            <a:pathLst>
              <a:path h="7568446" w="9913252">
                <a:moveTo>
                  <a:pt x="0" y="0"/>
                </a:moveTo>
                <a:lnTo>
                  <a:pt x="9913252" y="0"/>
                </a:lnTo>
                <a:lnTo>
                  <a:pt x="9913252" y="7568446"/>
                </a:lnTo>
                <a:lnTo>
                  <a:pt x="0" y="75684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74425" y="-169025"/>
            <a:ext cx="7437300" cy="2639150"/>
          </a:xfrm>
          <a:custGeom>
            <a:avLst/>
            <a:gdLst/>
            <a:ahLst/>
            <a:cxnLst/>
            <a:rect r="r" b="b" t="t" l="l"/>
            <a:pathLst>
              <a:path h="2639150" w="7437300">
                <a:moveTo>
                  <a:pt x="0" y="0"/>
                </a:moveTo>
                <a:lnTo>
                  <a:pt x="7437300" y="0"/>
                </a:lnTo>
                <a:lnTo>
                  <a:pt x="7437300" y="2639150"/>
                </a:lnTo>
                <a:lnTo>
                  <a:pt x="0" y="2639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79075" y="9085735"/>
            <a:ext cx="8184850" cy="1444700"/>
          </a:xfrm>
          <a:custGeom>
            <a:avLst/>
            <a:gdLst/>
            <a:ahLst/>
            <a:cxnLst/>
            <a:rect r="r" b="b" t="t" l="l"/>
            <a:pathLst>
              <a:path h="1444700" w="8184850">
                <a:moveTo>
                  <a:pt x="0" y="0"/>
                </a:moveTo>
                <a:lnTo>
                  <a:pt x="8184850" y="0"/>
                </a:lnTo>
                <a:lnTo>
                  <a:pt x="8184850" y="1444700"/>
                </a:lnTo>
                <a:lnTo>
                  <a:pt x="0" y="144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3925" y="-89275"/>
            <a:ext cx="8519800" cy="2234650"/>
          </a:xfrm>
          <a:custGeom>
            <a:avLst/>
            <a:gdLst/>
            <a:ahLst/>
            <a:cxnLst/>
            <a:rect r="r" b="b" t="t" l="l"/>
            <a:pathLst>
              <a:path h="2234650" w="8519800">
                <a:moveTo>
                  <a:pt x="0" y="0"/>
                </a:moveTo>
                <a:lnTo>
                  <a:pt x="8519800" y="0"/>
                </a:lnTo>
                <a:lnTo>
                  <a:pt x="8519800" y="2234650"/>
                </a:lnTo>
                <a:lnTo>
                  <a:pt x="0" y="223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96816" y="5052322"/>
            <a:ext cx="9229884" cy="2194449"/>
            <a:chOff x="0" y="0"/>
            <a:chExt cx="12177445" cy="28952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727"/>
              <a:ext cx="12176760" cy="2894525"/>
            </a:xfrm>
            <a:custGeom>
              <a:avLst/>
              <a:gdLst/>
              <a:ahLst/>
              <a:cxnLst/>
              <a:rect r="r" b="b" t="t" l="l"/>
              <a:pathLst>
                <a:path h="2894525" w="12176760">
                  <a:moveTo>
                    <a:pt x="0" y="0"/>
                  </a:moveTo>
                  <a:lnTo>
                    <a:pt x="134239" y="2894525"/>
                  </a:lnTo>
                  <a:lnTo>
                    <a:pt x="11853926" y="2719631"/>
                  </a:lnTo>
                  <a:lnTo>
                    <a:pt x="12176760" y="0"/>
                  </a:lnTo>
                  <a:close/>
                </a:path>
              </a:pathLst>
            </a:custGeom>
            <a:solidFill>
              <a:srgbClr val="574F8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179666" y="5306584"/>
            <a:ext cx="8427579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35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marketplace connecting small and medium businesses with online customers.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96816" y="3277972"/>
            <a:ext cx="8854200" cy="1956792"/>
            <a:chOff x="0" y="0"/>
            <a:chExt cx="11805600" cy="26090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05600" cy="2609056"/>
            </a:xfrm>
            <a:custGeom>
              <a:avLst/>
              <a:gdLst/>
              <a:ahLst/>
              <a:cxnLst/>
              <a:rect r="r" b="b" t="t" l="l"/>
              <a:pathLst>
                <a:path h="2609056" w="11805600">
                  <a:moveTo>
                    <a:pt x="0" y="0"/>
                  </a:moveTo>
                  <a:lnTo>
                    <a:pt x="11805600" y="0"/>
                  </a:lnTo>
                  <a:lnTo>
                    <a:pt x="11805600" y="2609056"/>
                  </a:lnTo>
                  <a:lnTo>
                    <a:pt x="0" y="26090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805600" cy="26566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1519"/>
                </a:lnSpc>
              </a:pPr>
              <a:r>
                <a:rPr lang="en-US" b="true" sz="9600">
                  <a:solidFill>
                    <a:srgbClr val="FD791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E-commerce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0450" y="1733812"/>
            <a:ext cx="8165802" cy="7001904"/>
          </a:xfrm>
          <a:custGeom>
            <a:avLst/>
            <a:gdLst/>
            <a:ahLst/>
            <a:cxnLst/>
            <a:rect r="r" b="b" t="t" l="l"/>
            <a:pathLst>
              <a:path h="7001904" w="8165802">
                <a:moveTo>
                  <a:pt x="0" y="0"/>
                </a:moveTo>
                <a:lnTo>
                  <a:pt x="8165802" y="0"/>
                </a:lnTo>
                <a:lnTo>
                  <a:pt x="8165802" y="7001904"/>
                </a:lnTo>
                <a:lnTo>
                  <a:pt x="0" y="70019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140" y="1913858"/>
            <a:ext cx="7878820" cy="7184360"/>
          </a:xfrm>
          <a:custGeom>
            <a:avLst/>
            <a:gdLst/>
            <a:ahLst/>
            <a:cxnLst/>
            <a:rect r="r" b="b" t="t" l="l"/>
            <a:pathLst>
              <a:path h="7184360" w="7878820">
                <a:moveTo>
                  <a:pt x="0" y="0"/>
                </a:moveTo>
                <a:lnTo>
                  <a:pt x="7878820" y="0"/>
                </a:lnTo>
                <a:lnTo>
                  <a:pt x="7878820" y="7184360"/>
                </a:lnTo>
                <a:lnTo>
                  <a:pt x="0" y="7184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03475" y="-822875"/>
            <a:ext cx="10382314" cy="2205300"/>
          </a:xfrm>
          <a:custGeom>
            <a:avLst/>
            <a:gdLst/>
            <a:ahLst/>
            <a:cxnLst/>
            <a:rect r="r" b="b" t="t" l="l"/>
            <a:pathLst>
              <a:path h="2205300" w="10382314">
                <a:moveTo>
                  <a:pt x="0" y="0"/>
                </a:moveTo>
                <a:lnTo>
                  <a:pt x="10382314" y="0"/>
                </a:lnTo>
                <a:lnTo>
                  <a:pt x="10382314" y="2205300"/>
                </a:lnTo>
                <a:lnTo>
                  <a:pt x="0" y="220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1650" y="2989150"/>
            <a:ext cx="8780746" cy="1632008"/>
            <a:chOff x="0" y="0"/>
            <a:chExt cx="11707661" cy="2176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07114" cy="2175510"/>
            </a:xfrm>
            <a:custGeom>
              <a:avLst/>
              <a:gdLst/>
              <a:ahLst/>
              <a:cxnLst/>
              <a:rect r="r" b="b" t="t" l="l"/>
              <a:pathLst>
                <a:path h="2175510" w="11707114">
                  <a:moveTo>
                    <a:pt x="0" y="0"/>
                  </a:moveTo>
                  <a:lnTo>
                    <a:pt x="302260" y="2175510"/>
                  </a:lnTo>
                  <a:lnTo>
                    <a:pt x="11647043" y="2175510"/>
                  </a:lnTo>
                  <a:lnTo>
                    <a:pt x="11707114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0723" y="2989150"/>
            <a:ext cx="9042600" cy="1635428"/>
            <a:chOff x="0" y="0"/>
            <a:chExt cx="12056800" cy="21805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56800" cy="2180570"/>
            </a:xfrm>
            <a:custGeom>
              <a:avLst/>
              <a:gdLst/>
              <a:ahLst/>
              <a:cxnLst/>
              <a:rect r="r" b="b" t="t" l="l"/>
              <a:pathLst>
                <a:path h="2180570" w="12056800">
                  <a:moveTo>
                    <a:pt x="0" y="0"/>
                  </a:moveTo>
                  <a:lnTo>
                    <a:pt x="12056800" y="0"/>
                  </a:lnTo>
                  <a:lnTo>
                    <a:pt x="12056800" y="2180570"/>
                  </a:lnTo>
                  <a:lnTo>
                    <a:pt x="0" y="2180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056800" cy="221867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B2B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73573" y="4702555"/>
            <a:ext cx="8859750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</a:p>
          <a:p>
            <a:pPr algn="ctr">
              <a:lnSpc>
                <a:spcPts val="4319"/>
              </a:lnSpc>
            </a:pPr>
            <a:r>
              <a:rPr lang="en-US" sz="3599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Ol</a:t>
            </a:r>
            <a:r>
              <a:rPr lang="en-US" sz="3599">
                <a:solidFill>
                  <a:srgbClr val="091F4E"/>
                </a:solidFill>
                <a:latin typeface="Arimo"/>
                <a:ea typeface="Arimo"/>
                <a:cs typeface="Arimo"/>
                <a:sym typeface="Arimo"/>
              </a:rPr>
              <a:t>ist connects SMBs to major marketplaces and manages their sales, inventory, and orders.</a:t>
            </a:r>
          </a:p>
          <a:p>
            <a:pPr algn="ctr">
              <a:lnSpc>
                <a:spcPts val="4319"/>
              </a:lnSpc>
            </a:pPr>
          </a:p>
          <a:p>
            <a:pPr algn="ctr">
              <a:lnSpc>
                <a:spcPts val="431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7405784" y="4658126"/>
            <a:ext cx="94370" cy="73004"/>
            <a:chOff x="0" y="0"/>
            <a:chExt cx="125827" cy="973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857" cy="97282"/>
            </a:xfrm>
            <a:custGeom>
              <a:avLst/>
              <a:gdLst/>
              <a:ahLst/>
              <a:cxnLst/>
              <a:rect r="r" b="b" t="t" l="l"/>
              <a:pathLst>
                <a:path h="97282" w="125857">
                  <a:moveTo>
                    <a:pt x="62611" y="0"/>
                  </a:moveTo>
                  <a:cubicBezTo>
                    <a:pt x="0" y="0"/>
                    <a:pt x="0" y="97282"/>
                    <a:pt x="62611" y="97282"/>
                  </a:cubicBezTo>
                  <a:cubicBezTo>
                    <a:pt x="125857" y="97282"/>
                    <a:pt x="125857" y="0"/>
                    <a:pt x="626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189670" y="4424374"/>
            <a:ext cx="94370" cy="73484"/>
            <a:chOff x="0" y="0"/>
            <a:chExt cx="125827" cy="979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857" cy="97917"/>
            </a:xfrm>
            <a:custGeom>
              <a:avLst/>
              <a:gdLst/>
              <a:ahLst/>
              <a:cxnLst/>
              <a:rect r="r" b="b" t="t" l="l"/>
              <a:pathLst>
                <a:path h="97917" w="125857">
                  <a:moveTo>
                    <a:pt x="63246" y="0"/>
                  </a:moveTo>
                  <a:cubicBezTo>
                    <a:pt x="0" y="0"/>
                    <a:pt x="0" y="97917"/>
                    <a:pt x="63246" y="97917"/>
                  </a:cubicBezTo>
                  <a:cubicBezTo>
                    <a:pt x="125857" y="97917"/>
                    <a:pt x="125857" y="0"/>
                    <a:pt x="632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617856" y="-47219"/>
            <a:ext cx="11173892" cy="10322367"/>
          </a:xfrm>
          <a:custGeom>
            <a:avLst/>
            <a:gdLst/>
            <a:ahLst/>
            <a:cxnLst/>
            <a:rect r="r" b="b" t="t" l="l"/>
            <a:pathLst>
              <a:path h="10322367" w="11173892">
                <a:moveTo>
                  <a:pt x="0" y="0"/>
                </a:moveTo>
                <a:lnTo>
                  <a:pt x="11173892" y="0"/>
                </a:lnTo>
                <a:lnTo>
                  <a:pt x="11173892" y="10322366"/>
                </a:lnTo>
                <a:lnTo>
                  <a:pt x="0" y="10322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94250" y="4387650"/>
            <a:ext cx="521976" cy="896028"/>
          </a:xfrm>
          <a:custGeom>
            <a:avLst/>
            <a:gdLst/>
            <a:ahLst/>
            <a:cxnLst/>
            <a:rect r="r" b="b" t="t" l="l"/>
            <a:pathLst>
              <a:path h="896028" w="521976">
                <a:moveTo>
                  <a:pt x="0" y="0"/>
                </a:moveTo>
                <a:lnTo>
                  <a:pt x="521976" y="0"/>
                </a:lnTo>
                <a:lnTo>
                  <a:pt x="521976" y="896028"/>
                </a:lnTo>
                <a:lnTo>
                  <a:pt x="0" y="8960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87975" y="6016465"/>
            <a:ext cx="7422400" cy="4455500"/>
          </a:xfrm>
          <a:custGeom>
            <a:avLst/>
            <a:gdLst/>
            <a:ahLst/>
            <a:cxnLst/>
            <a:rect r="r" b="b" t="t" l="l"/>
            <a:pathLst>
              <a:path h="4455500" w="7422400">
                <a:moveTo>
                  <a:pt x="0" y="0"/>
                </a:moveTo>
                <a:lnTo>
                  <a:pt x="7422400" y="0"/>
                </a:lnTo>
                <a:lnTo>
                  <a:pt x="7422400" y="4455500"/>
                </a:lnTo>
                <a:lnTo>
                  <a:pt x="0" y="4455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29280" y="2515804"/>
            <a:ext cx="5950016" cy="5196352"/>
          </a:xfrm>
          <a:custGeom>
            <a:avLst/>
            <a:gdLst/>
            <a:ahLst/>
            <a:cxnLst/>
            <a:rect r="r" b="b" t="t" l="l"/>
            <a:pathLst>
              <a:path h="5196352" w="5950016">
                <a:moveTo>
                  <a:pt x="0" y="0"/>
                </a:moveTo>
                <a:lnTo>
                  <a:pt x="5950016" y="0"/>
                </a:lnTo>
                <a:lnTo>
                  <a:pt x="5950016" y="5196352"/>
                </a:lnTo>
                <a:lnTo>
                  <a:pt x="0" y="51963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5700" y="4885850"/>
            <a:ext cx="6134394" cy="4253996"/>
            <a:chOff x="0" y="0"/>
            <a:chExt cx="8179192" cy="5671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" y="0"/>
              <a:ext cx="8179054" cy="5672074"/>
            </a:xfrm>
            <a:custGeom>
              <a:avLst/>
              <a:gdLst/>
              <a:ahLst/>
              <a:cxnLst/>
              <a:rect r="r" b="b" t="t" l="l"/>
              <a:pathLst>
                <a:path h="5672074" w="8179054">
                  <a:moveTo>
                    <a:pt x="3991737" y="0"/>
                  </a:moveTo>
                  <a:cubicBezTo>
                    <a:pt x="3139059" y="0"/>
                    <a:pt x="2275586" y="269748"/>
                    <a:pt x="1582547" y="867410"/>
                  </a:cubicBezTo>
                  <a:cubicBezTo>
                    <a:pt x="446024" y="1708277"/>
                    <a:pt x="0" y="3887089"/>
                    <a:pt x="1648079" y="4406011"/>
                  </a:cubicBezTo>
                  <a:cubicBezTo>
                    <a:pt x="2286127" y="4573016"/>
                    <a:pt x="2994660" y="4370197"/>
                    <a:pt x="3594354" y="4701921"/>
                  </a:cubicBezTo>
                  <a:cubicBezTo>
                    <a:pt x="4098798" y="4963033"/>
                    <a:pt x="4487672" y="5424551"/>
                    <a:pt x="5035169" y="5608320"/>
                  </a:cubicBezTo>
                  <a:cubicBezTo>
                    <a:pt x="5177282" y="5652008"/>
                    <a:pt x="5318633" y="5672074"/>
                    <a:pt x="5457190" y="5672074"/>
                  </a:cubicBezTo>
                  <a:cubicBezTo>
                    <a:pt x="6312408" y="5672074"/>
                    <a:pt x="7071614" y="4904486"/>
                    <a:pt x="7354697" y="4124706"/>
                  </a:cubicBezTo>
                  <a:cubicBezTo>
                    <a:pt x="8179054" y="1678559"/>
                    <a:pt x="6119114" y="0"/>
                    <a:pt x="39917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2F2F2">
                    <a:alpha val="100000"/>
                  </a:srgbClr>
                </a:gs>
                <a:gs pos="76000">
                  <a:srgbClr val="F8B684">
                    <a:alpha val="100000"/>
                  </a:srgbClr>
                </a:gs>
                <a:gs pos="100000">
                  <a:srgbClr val="FD7915">
                    <a:alpha val="100000"/>
                  </a:srgbClr>
                </a:gs>
              </a:gsLst>
              <a:lin ang="16200038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07750" y="5387150"/>
            <a:ext cx="10370472" cy="1116446"/>
            <a:chOff x="0" y="0"/>
            <a:chExt cx="13827296" cy="1488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407752" y="3467050"/>
            <a:ext cx="10453800" cy="1683600"/>
            <a:chOff x="0" y="0"/>
            <a:chExt cx="13938400" cy="2244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38400" cy="2244800"/>
            </a:xfrm>
            <a:custGeom>
              <a:avLst/>
              <a:gdLst/>
              <a:ahLst/>
              <a:cxnLst/>
              <a:rect r="r" b="b" t="t" l="l"/>
              <a:pathLst>
                <a:path h="2244800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244800"/>
                  </a:lnTo>
                  <a:lnTo>
                    <a:pt x="0" y="2244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938400" cy="22924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3200"/>
                </a:lnSpc>
              </a:pPr>
              <a:r>
                <a:rPr lang="en-US" b="true" sz="11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Analysis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434300" y="2358150"/>
            <a:ext cx="3211800" cy="2569200"/>
            <a:chOff x="0" y="0"/>
            <a:chExt cx="4282400" cy="3425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2400" cy="3425600"/>
            </a:xfrm>
            <a:custGeom>
              <a:avLst/>
              <a:gdLst/>
              <a:ahLst/>
              <a:cxnLst/>
              <a:rect r="r" b="b" t="t" l="l"/>
              <a:pathLst>
                <a:path h="3425600" w="4282400">
                  <a:moveTo>
                    <a:pt x="0" y="0"/>
                  </a:moveTo>
                  <a:lnTo>
                    <a:pt x="4282400" y="0"/>
                  </a:lnTo>
                  <a:lnTo>
                    <a:pt x="4282400" y="3425600"/>
                  </a:lnTo>
                  <a:lnTo>
                    <a:pt x="0" y="34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00050"/>
              <a:ext cx="4282400" cy="3825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7599"/>
                </a:lnSpc>
              </a:pPr>
              <a:r>
                <a:rPr lang="en-US" b="true" sz="19999">
                  <a:solidFill>
                    <a:srgbClr val="5D8A4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1420" y="3203468"/>
            <a:ext cx="5077272" cy="4846198"/>
          </a:xfrm>
          <a:custGeom>
            <a:avLst/>
            <a:gdLst/>
            <a:ahLst/>
            <a:cxnLst/>
            <a:rect r="r" b="b" t="t" l="l"/>
            <a:pathLst>
              <a:path h="4846198" w="5077272">
                <a:moveTo>
                  <a:pt x="0" y="0"/>
                </a:moveTo>
                <a:lnTo>
                  <a:pt x="5077272" y="0"/>
                </a:lnTo>
                <a:lnTo>
                  <a:pt x="5077272" y="4846198"/>
                </a:lnTo>
                <a:lnTo>
                  <a:pt x="0" y="4846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359720" y="5642500"/>
            <a:ext cx="172850" cy="462948"/>
            <a:chOff x="0" y="0"/>
            <a:chExt cx="230467" cy="6172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0505" cy="617220"/>
            </a:xfrm>
            <a:custGeom>
              <a:avLst/>
              <a:gdLst/>
              <a:ahLst/>
              <a:cxnLst/>
              <a:rect r="r" b="b" t="t" l="l"/>
              <a:pathLst>
                <a:path h="617220" w="230505">
                  <a:moveTo>
                    <a:pt x="114935" y="0"/>
                  </a:moveTo>
                  <a:lnTo>
                    <a:pt x="230505" y="308864"/>
                  </a:lnTo>
                  <a:lnTo>
                    <a:pt x="114935" y="617220"/>
                  </a:lnTo>
                  <a:lnTo>
                    <a:pt x="0" y="308864"/>
                  </a:lnTo>
                  <a:lnTo>
                    <a:pt x="1149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6450" y="1079000"/>
            <a:ext cx="15435012" cy="1217658"/>
            <a:chOff x="0" y="0"/>
            <a:chExt cx="20580016" cy="1623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79080" cy="1623187"/>
            </a:xfrm>
            <a:custGeom>
              <a:avLst/>
              <a:gdLst/>
              <a:ahLst/>
              <a:cxnLst/>
              <a:rect r="r" b="b" t="t" l="l"/>
              <a:pathLst>
                <a:path h="1623187" w="20579080">
                  <a:moveTo>
                    <a:pt x="0" y="0"/>
                  </a:moveTo>
                  <a:lnTo>
                    <a:pt x="531368" y="1623187"/>
                  </a:lnTo>
                  <a:lnTo>
                    <a:pt x="20473415" y="1623187"/>
                  </a:lnTo>
                  <a:lnTo>
                    <a:pt x="20579080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415887" y="264465"/>
            <a:ext cx="1923650" cy="5103850"/>
          </a:xfrm>
          <a:custGeom>
            <a:avLst/>
            <a:gdLst/>
            <a:ahLst/>
            <a:cxnLst/>
            <a:rect r="r" b="b" t="t" l="l"/>
            <a:pathLst>
              <a:path h="5103850" w="1923650">
                <a:moveTo>
                  <a:pt x="0" y="0"/>
                </a:moveTo>
                <a:lnTo>
                  <a:pt x="1923650" y="0"/>
                </a:lnTo>
                <a:lnTo>
                  <a:pt x="1923650" y="5103850"/>
                </a:lnTo>
                <a:lnTo>
                  <a:pt x="0" y="510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8875" y="-97225"/>
            <a:ext cx="1837200" cy="1972750"/>
          </a:xfrm>
          <a:custGeom>
            <a:avLst/>
            <a:gdLst/>
            <a:ahLst/>
            <a:cxnLst/>
            <a:rect r="r" b="b" t="t" l="l"/>
            <a:pathLst>
              <a:path h="1972750" w="1837200">
                <a:moveTo>
                  <a:pt x="0" y="0"/>
                </a:moveTo>
                <a:lnTo>
                  <a:pt x="1837200" y="0"/>
                </a:lnTo>
                <a:lnTo>
                  <a:pt x="1837200" y="1972750"/>
                </a:lnTo>
                <a:lnTo>
                  <a:pt x="0" y="197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029962" y="2816390"/>
          <a:ext cx="15026505" cy="3469677"/>
        </p:xfrm>
        <a:graphic>
          <a:graphicData uri="http://schemas.openxmlformats.org/drawingml/2006/table">
            <a:tbl>
              <a:tblPr/>
              <a:tblGrid>
                <a:gridCol w="7352368"/>
                <a:gridCol w="7674136"/>
              </a:tblGrid>
              <a:tr h="11565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# of Customers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+ 96 k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</a:tr>
              <a:tr h="11565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# of Repeated Customers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+ 2.9 K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</a:tr>
              <a:tr h="115655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# of Loyal Customers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3999" strike="noStrike" u="non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4F85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426450" y="1079000"/>
            <a:ext cx="15435000" cy="1226567"/>
            <a:chOff x="0" y="0"/>
            <a:chExt cx="20580000" cy="16354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80000" cy="1635423"/>
            </a:xfrm>
            <a:custGeom>
              <a:avLst/>
              <a:gdLst/>
              <a:ahLst/>
              <a:cxnLst/>
              <a:rect r="r" b="b" t="t" l="l"/>
              <a:pathLst>
                <a:path h="1635423" w="20580000">
                  <a:moveTo>
                    <a:pt x="0" y="0"/>
                  </a:moveTo>
                  <a:lnTo>
                    <a:pt x="20580000" y="0"/>
                  </a:lnTo>
                  <a:lnTo>
                    <a:pt x="20580000" y="1635423"/>
                  </a:lnTo>
                  <a:lnTo>
                    <a:pt x="0" y="1635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580000" cy="166399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b="true" sz="600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Overall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9394" y="6111004"/>
            <a:ext cx="4175996" cy="4175996"/>
          </a:xfrm>
          <a:custGeom>
            <a:avLst/>
            <a:gdLst/>
            <a:ahLst/>
            <a:cxnLst/>
            <a:rect r="r" b="b" t="t" l="l"/>
            <a:pathLst>
              <a:path h="4175996" w="4175996">
                <a:moveTo>
                  <a:pt x="0" y="0"/>
                </a:moveTo>
                <a:lnTo>
                  <a:pt x="4175996" y="0"/>
                </a:lnTo>
                <a:lnTo>
                  <a:pt x="4175996" y="4175996"/>
                </a:lnTo>
                <a:lnTo>
                  <a:pt x="0" y="41759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9125" y="-238125"/>
            <a:ext cx="5553300" cy="2355050"/>
          </a:xfrm>
          <a:custGeom>
            <a:avLst/>
            <a:gdLst/>
            <a:ahLst/>
            <a:cxnLst/>
            <a:rect r="r" b="b" t="t" l="l"/>
            <a:pathLst>
              <a:path h="2355050" w="5553300">
                <a:moveTo>
                  <a:pt x="0" y="0"/>
                </a:moveTo>
                <a:lnTo>
                  <a:pt x="5553300" y="0"/>
                </a:lnTo>
                <a:lnTo>
                  <a:pt x="5553300" y="2355050"/>
                </a:lnTo>
                <a:lnTo>
                  <a:pt x="0" y="235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81799" y="5545327"/>
            <a:ext cx="10370472" cy="1116446"/>
            <a:chOff x="0" y="0"/>
            <a:chExt cx="13827296" cy="1488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81"/>
              <a:ext cx="13826617" cy="1488186"/>
            </a:xfrm>
            <a:custGeom>
              <a:avLst/>
              <a:gdLst/>
              <a:ahLst/>
              <a:cxnLst/>
              <a:rect r="r" b="b" t="t" l="l"/>
              <a:pathLst>
                <a:path h="1488186" w="13826617">
                  <a:moveTo>
                    <a:pt x="0" y="0"/>
                  </a:moveTo>
                  <a:lnTo>
                    <a:pt x="152400" y="1488186"/>
                  </a:lnTo>
                  <a:lnTo>
                    <a:pt x="13459840" y="1398270"/>
                  </a:lnTo>
                  <a:lnTo>
                    <a:pt x="13826617" y="0"/>
                  </a:lnTo>
                  <a:close/>
                </a:path>
              </a:pathLst>
            </a:custGeom>
            <a:solidFill>
              <a:srgbClr val="FD791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281801" y="3625227"/>
            <a:ext cx="10453800" cy="1839874"/>
            <a:chOff x="0" y="0"/>
            <a:chExt cx="13938400" cy="2453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38400" cy="2453165"/>
            </a:xfrm>
            <a:custGeom>
              <a:avLst/>
              <a:gdLst/>
              <a:ahLst/>
              <a:cxnLst/>
              <a:rect r="r" b="b" t="t" l="l"/>
              <a:pathLst>
                <a:path h="2453165" w="13938400">
                  <a:moveTo>
                    <a:pt x="0" y="0"/>
                  </a:moveTo>
                  <a:lnTo>
                    <a:pt x="13938400" y="0"/>
                  </a:lnTo>
                  <a:lnTo>
                    <a:pt x="13938400" y="2453165"/>
                  </a:lnTo>
                  <a:lnTo>
                    <a:pt x="0" y="245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938400" cy="24912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rtl="true">
                <a:lnSpc>
                  <a:spcPts val="10800"/>
                </a:lnSpc>
              </a:pPr>
              <a:r>
                <a:rPr lang="en-US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Regions</a:t>
              </a:r>
              <a:r>
                <a:rPr lang="ar-EG" b="true" sz="9000">
                  <a:solidFill>
                    <a:srgbClr val="091F4E"/>
                  </a:solidFill>
                  <a:latin typeface="Arimo Bold"/>
                  <a:ea typeface="Arimo Bold"/>
                  <a:cs typeface="Arimo Bold"/>
                  <a:sym typeface="Arimo Bold"/>
                  <a:rtl val="true"/>
                </a:rPr>
                <a:t>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067126" y="6058998"/>
            <a:ext cx="140102" cy="109028"/>
            <a:chOff x="0" y="0"/>
            <a:chExt cx="186803" cy="1453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690" cy="145288"/>
            </a:xfrm>
            <a:custGeom>
              <a:avLst/>
              <a:gdLst/>
              <a:ahLst/>
              <a:cxnLst/>
              <a:rect r="r" b="b" t="t" l="l"/>
              <a:pathLst>
                <a:path h="145288" w="186690">
                  <a:moveTo>
                    <a:pt x="93345" y="0"/>
                  </a:moveTo>
                  <a:cubicBezTo>
                    <a:pt x="186690" y="0"/>
                    <a:pt x="186690" y="145288"/>
                    <a:pt x="93345" y="145288"/>
                  </a:cubicBezTo>
                  <a:cubicBezTo>
                    <a:pt x="0" y="145288"/>
                    <a:pt x="0" y="0"/>
                    <a:pt x="93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701616" y="6135244"/>
            <a:ext cx="84146" cy="65104"/>
            <a:chOff x="0" y="0"/>
            <a:chExt cx="112195" cy="86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141" cy="86868"/>
            </a:xfrm>
            <a:custGeom>
              <a:avLst/>
              <a:gdLst/>
              <a:ahLst/>
              <a:cxnLst/>
              <a:rect r="r" b="b" t="t" l="l"/>
              <a:pathLst>
                <a:path h="86868" w="112141">
                  <a:moveTo>
                    <a:pt x="56388" y="0"/>
                  </a:moveTo>
                  <a:cubicBezTo>
                    <a:pt x="112141" y="0"/>
                    <a:pt x="112141" y="86741"/>
                    <a:pt x="56388" y="86741"/>
                  </a:cubicBezTo>
                  <a:cubicBezTo>
                    <a:pt x="0" y="86868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08902" y="6343264"/>
            <a:ext cx="84146" cy="65530"/>
            <a:chOff x="0" y="0"/>
            <a:chExt cx="112195" cy="873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5753" y="0"/>
                  </a:moveTo>
                  <a:cubicBezTo>
                    <a:pt x="112141" y="0"/>
                    <a:pt x="112141" y="87249"/>
                    <a:pt x="55753" y="87249"/>
                  </a:cubicBezTo>
                  <a:cubicBezTo>
                    <a:pt x="0" y="87376"/>
                    <a:pt x="0" y="0"/>
                    <a:pt x="557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130130" y="6376012"/>
            <a:ext cx="84146" cy="65530"/>
            <a:chOff x="0" y="0"/>
            <a:chExt cx="112195" cy="873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141" cy="87376"/>
            </a:xfrm>
            <a:custGeom>
              <a:avLst/>
              <a:gdLst/>
              <a:ahLst/>
              <a:cxnLst/>
              <a:rect r="r" b="b" t="t" l="l"/>
              <a:pathLst>
                <a:path h="87376" w="112141">
                  <a:moveTo>
                    <a:pt x="56388" y="0"/>
                  </a:moveTo>
                  <a:cubicBezTo>
                    <a:pt x="112141" y="0"/>
                    <a:pt x="112141" y="87249"/>
                    <a:pt x="56388" y="87249"/>
                  </a:cubicBezTo>
                  <a:cubicBezTo>
                    <a:pt x="0" y="87376"/>
                    <a:pt x="0" y="0"/>
                    <a:pt x="563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252795" y="8133885"/>
            <a:ext cx="5305250" cy="2354050"/>
          </a:xfrm>
          <a:custGeom>
            <a:avLst/>
            <a:gdLst/>
            <a:ahLst/>
            <a:cxnLst/>
            <a:rect r="r" b="b" t="t" l="l"/>
            <a:pathLst>
              <a:path h="2354050" w="5305250">
                <a:moveTo>
                  <a:pt x="0" y="0"/>
                </a:moveTo>
                <a:lnTo>
                  <a:pt x="5305250" y="0"/>
                </a:lnTo>
                <a:lnTo>
                  <a:pt x="5305250" y="2354050"/>
                </a:lnTo>
                <a:lnTo>
                  <a:pt x="0" y="23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476875" y="8716631"/>
            <a:ext cx="6063650" cy="1851050"/>
          </a:xfrm>
          <a:custGeom>
            <a:avLst/>
            <a:gdLst/>
            <a:ahLst/>
            <a:cxnLst/>
            <a:rect r="r" b="b" t="t" l="l"/>
            <a:pathLst>
              <a:path h="1851050" w="6063650">
                <a:moveTo>
                  <a:pt x="0" y="0"/>
                </a:moveTo>
                <a:lnTo>
                  <a:pt x="6063650" y="0"/>
                </a:lnTo>
                <a:lnTo>
                  <a:pt x="6063650" y="1851050"/>
                </a:lnTo>
                <a:lnTo>
                  <a:pt x="0" y="185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42069" y="378119"/>
            <a:ext cx="8344350" cy="3957050"/>
          </a:xfrm>
          <a:custGeom>
            <a:avLst/>
            <a:gdLst/>
            <a:ahLst/>
            <a:cxnLst/>
            <a:rect r="r" b="b" t="t" l="l"/>
            <a:pathLst>
              <a:path h="3957050" w="8344350">
                <a:moveTo>
                  <a:pt x="0" y="0"/>
                </a:moveTo>
                <a:lnTo>
                  <a:pt x="8344350" y="0"/>
                </a:lnTo>
                <a:lnTo>
                  <a:pt x="8344350" y="3957050"/>
                </a:lnTo>
                <a:lnTo>
                  <a:pt x="0" y="395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40525" y="386409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DAG4vZxvsRc</dc:identifier>
  <dcterms:modified xsi:type="dcterms:W3CDTF">2011-08-01T06:04:30Z</dcterms:modified>
  <cp:revision>1</cp:revision>
  <dc:title>Data Sprint Presentation</dc:title>
</cp:coreProperties>
</file>